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29"/>
  </p:notesMasterIdLst>
  <p:sldIdLst>
    <p:sldId id="256" r:id="rId2"/>
    <p:sldId id="510" r:id="rId3"/>
    <p:sldId id="545" r:id="rId4"/>
    <p:sldId id="615" r:id="rId5"/>
    <p:sldId id="547" r:id="rId6"/>
    <p:sldId id="616" r:id="rId7"/>
    <p:sldId id="617" r:id="rId8"/>
    <p:sldId id="618" r:id="rId9"/>
    <p:sldId id="619" r:id="rId10"/>
    <p:sldId id="620" r:id="rId11"/>
    <p:sldId id="572" r:id="rId12"/>
    <p:sldId id="546" r:id="rId13"/>
    <p:sldId id="621" r:id="rId14"/>
    <p:sldId id="622" r:id="rId15"/>
    <p:sldId id="594" r:id="rId16"/>
    <p:sldId id="595" r:id="rId17"/>
    <p:sldId id="581" r:id="rId18"/>
    <p:sldId id="554" r:id="rId19"/>
    <p:sldId id="580" r:id="rId20"/>
    <p:sldId id="555" r:id="rId21"/>
    <p:sldId id="564" r:id="rId22"/>
    <p:sldId id="623" r:id="rId23"/>
    <p:sldId id="556" r:id="rId24"/>
    <p:sldId id="557" r:id="rId25"/>
    <p:sldId id="584" r:id="rId26"/>
    <p:sldId id="624" r:id="rId27"/>
    <p:sldId id="625" r:id="rId28"/>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1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DCE7F3"/>
    <a:srgbClr val="DAE6F3"/>
    <a:srgbClr val="00FF00"/>
    <a:srgbClr val="0070C0"/>
    <a:srgbClr val="FF0000"/>
    <a:srgbClr val="FFFFFF"/>
    <a:srgbClr val="4977B0"/>
    <a:srgbClr val="B9819E"/>
    <a:srgbClr val="D0D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10" autoAdjust="0"/>
    <p:restoredTop sz="90000" autoAdjust="0"/>
  </p:normalViewPr>
  <p:slideViewPr>
    <p:cSldViewPr>
      <p:cViewPr varScale="1">
        <p:scale>
          <a:sx n="133" d="100"/>
          <a:sy n="133" d="100"/>
        </p:scale>
        <p:origin x="1304" y="176"/>
      </p:cViewPr>
      <p:guideLst>
        <p:guide orient="horz" pos="1800"/>
        <p:guide pos="1296"/>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93253-51AE-4C40-AB6B-AA3A7DF4D210}" type="datetimeFigureOut">
              <a:rPr lang="en-US" smtClean="0"/>
              <a:pPr/>
              <a:t>3/19/24</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729AB-B77D-48AE-AA10-D1BD2B4D03EA}" type="slidenum">
              <a:rPr lang="en-US" smtClean="0"/>
              <a:pPr/>
              <a:t>‹#›</a:t>
            </a:fld>
            <a:endParaRPr lang="en-US"/>
          </a:p>
        </p:txBody>
      </p:sp>
    </p:spTree>
    <p:extLst>
      <p:ext uri="{BB962C8B-B14F-4D97-AF65-F5344CB8AC3E}">
        <p14:creationId xmlns:p14="http://schemas.microsoft.com/office/powerpoint/2010/main" val="2560305392"/>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9729AB-B77D-48AE-AA10-D1BD2B4D03E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ym typeface="Wingdings"/>
              </a:rPr>
              <a:t>- this is a sort of pseudo-schematic view but it often does look like this</a:t>
            </a:r>
          </a:p>
        </p:txBody>
      </p:sp>
      <p:sp>
        <p:nvSpPr>
          <p:cNvPr id="4" name="Slide Number Placeholder 3"/>
          <p:cNvSpPr>
            <a:spLocks noGrp="1"/>
          </p:cNvSpPr>
          <p:nvPr>
            <p:ph type="sldNum" sz="quarter" idx="10"/>
          </p:nvPr>
        </p:nvSpPr>
        <p:spPr/>
        <p:txBody>
          <a:bodyPr/>
          <a:lstStyle/>
          <a:p>
            <a:fld id="{999729AB-B77D-48AE-AA10-D1BD2B4D03EA}" type="slidenum">
              <a:rPr lang="en-US" smtClean="0"/>
              <a:pPr/>
              <a:t>12</a:t>
            </a:fld>
            <a:endParaRPr lang="en-US"/>
          </a:p>
        </p:txBody>
      </p:sp>
    </p:spTree>
    <p:extLst>
      <p:ext uri="{BB962C8B-B14F-4D97-AF65-F5344CB8AC3E}">
        <p14:creationId xmlns:p14="http://schemas.microsoft.com/office/powerpoint/2010/main" val="1955200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HVAC = heating, ventilation, air conditioning</a:t>
            </a:r>
          </a:p>
          <a:p>
            <a:r>
              <a:rPr lang="en-US" dirty="0"/>
              <a:t>- before we had cheap microcontrollers, lots of devices used FSMs made of discrete components to control them</a:t>
            </a:r>
          </a:p>
          <a:p>
            <a:r>
              <a:rPr lang="en-US" dirty="0"/>
              <a:t>	- think vending machines, traffic lights, automatic doors…</a:t>
            </a:r>
          </a:p>
          <a:p>
            <a:r>
              <a:rPr lang="en-US" dirty="0"/>
              <a:t>- and before THAT, we used mechanical FSMs</a:t>
            </a:r>
          </a:p>
          <a:p>
            <a:r>
              <a:rPr lang="en-US" dirty="0"/>
              <a:t>	- some things still do… you know that weird crunchy-sounding knob on your washing machine? yep.</a:t>
            </a:r>
          </a:p>
          <a:p>
            <a:r>
              <a:rPr lang="en-US" dirty="0"/>
              <a:t>	- mechanical thermostats, mechanical alarm clocks, sewing machines, looms, jukeboxes, etc.</a:t>
            </a:r>
          </a:p>
        </p:txBody>
      </p:sp>
      <p:sp>
        <p:nvSpPr>
          <p:cNvPr id="4" name="Slide Number Placeholder 3"/>
          <p:cNvSpPr>
            <a:spLocks noGrp="1"/>
          </p:cNvSpPr>
          <p:nvPr>
            <p:ph type="sldNum" sz="quarter" idx="5"/>
          </p:nvPr>
        </p:nvSpPr>
        <p:spPr/>
        <p:txBody>
          <a:bodyPr/>
          <a:lstStyle/>
          <a:p>
            <a:fld id="{999729AB-B77D-48AE-AA10-D1BD2B4D03EA}" type="slidenum">
              <a:rPr lang="en-US" smtClean="0"/>
              <a:pPr/>
              <a:t>13</a:t>
            </a:fld>
            <a:endParaRPr lang="en-US"/>
          </a:p>
        </p:txBody>
      </p:sp>
    </p:spTree>
    <p:extLst>
      <p:ext uri="{BB962C8B-B14F-4D97-AF65-F5344CB8AC3E}">
        <p14:creationId xmlns:p14="http://schemas.microsoft.com/office/powerpoint/2010/main" val="583267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well you didn't make something quite this complex but it was still FSMs-in-FSMs!</a:t>
            </a:r>
          </a:p>
        </p:txBody>
      </p:sp>
      <p:sp>
        <p:nvSpPr>
          <p:cNvPr id="4" name="Slide Number Placeholder 3"/>
          <p:cNvSpPr>
            <a:spLocks noGrp="1"/>
          </p:cNvSpPr>
          <p:nvPr>
            <p:ph type="sldNum" sz="quarter" idx="5"/>
          </p:nvPr>
        </p:nvSpPr>
        <p:spPr/>
        <p:txBody>
          <a:bodyPr/>
          <a:lstStyle/>
          <a:p>
            <a:fld id="{999729AB-B77D-48AE-AA10-D1BD2B4D03EA}" type="slidenum">
              <a:rPr lang="en-US" smtClean="0"/>
              <a:pPr/>
              <a:t>14</a:t>
            </a:fld>
            <a:endParaRPr lang="en-US"/>
          </a:p>
        </p:txBody>
      </p:sp>
    </p:spTree>
    <p:extLst>
      <p:ext uri="{BB962C8B-B14F-4D97-AF65-F5344CB8AC3E}">
        <p14:creationId xmlns:p14="http://schemas.microsoft.com/office/powerpoint/2010/main" val="3428817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number of states is 2 raised to the number of </a:t>
            </a:r>
            <a:r>
              <a:rPr lang="en-US" i="1" dirty="0"/>
              <a:t>bits</a:t>
            </a:r>
            <a:r>
              <a:rPr lang="en-US" dirty="0"/>
              <a:t> of storage.</a:t>
            </a:r>
          </a:p>
          <a:p>
            <a:r>
              <a:rPr lang="en-US" dirty="0"/>
              <a:t>	- so, it adds up really, really fast.</a:t>
            </a:r>
          </a:p>
        </p:txBody>
      </p:sp>
      <p:sp>
        <p:nvSpPr>
          <p:cNvPr id="4" name="Slide Number Placeholder 3"/>
          <p:cNvSpPr>
            <a:spLocks noGrp="1"/>
          </p:cNvSpPr>
          <p:nvPr>
            <p:ph type="sldNum" sz="quarter" idx="5"/>
          </p:nvPr>
        </p:nvSpPr>
        <p:spPr/>
        <p:txBody>
          <a:bodyPr/>
          <a:lstStyle/>
          <a:p>
            <a:fld id="{999729AB-B77D-48AE-AA10-D1BD2B4D03EA}" type="slidenum">
              <a:rPr lang="en-US" smtClean="0"/>
              <a:pPr/>
              <a:t>16</a:t>
            </a:fld>
            <a:endParaRPr lang="en-US"/>
          </a:p>
        </p:txBody>
      </p:sp>
    </p:spTree>
    <p:extLst>
      <p:ext uri="{BB962C8B-B14F-4D97-AF65-F5344CB8AC3E}">
        <p14:creationId xmlns:p14="http://schemas.microsoft.com/office/powerpoint/2010/main" val="3412061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matter and energy are quantized into finite states; but we don't know if the universe itself is infinite, or if space and time are quantized, and we don't really understand the underlying logic of the state transitions except probabilistically… are hidden </a:t>
            </a:r>
            <a:r>
              <a:rPr lang="en-US"/>
              <a:t>variable theories </a:t>
            </a:r>
            <a:r>
              <a:rPr lang="en-US" dirty="0"/>
              <a:t>real? bell’s inequality??!??! idk lol</a:t>
            </a:r>
          </a:p>
        </p:txBody>
      </p:sp>
      <p:sp>
        <p:nvSpPr>
          <p:cNvPr id="4" name="Slide Number Placeholder 3"/>
          <p:cNvSpPr>
            <a:spLocks noGrp="1"/>
          </p:cNvSpPr>
          <p:nvPr>
            <p:ph type="sldNum" sz="quarter" idx="5"/>
          </p:nvPr>
        </p:nvSpPr>
        <p:spPr/>
        <p:txBody>
          <a:bodyPr/>
          <a:lstStyle/>
          <a:p>
            <a:fld id="{999729AB-B77D-48AE-AA10-D1BD2B4D03EA}" type="slidenum">
              <a:rPr lang="en-US" smtClean="0"/>
              <a:pPr/>
              <a:t>17</a:t>
            </a:fld>
            <a:endParaRPr lang="en-US"/>
          </a:p>
        </p:txBody>
      </p:sp>
    </p:spTree>
    <p:extLst>
      <p:ext uri="{BB962C8B-B14F-4D97-AF65-F5344CB8AC3E}">
        <p14:creationId xmlns:p14="http://schemas.microsoft.com/office/powerpoint/2010/main" val="2805779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729AB-B77D-48AE-AA10-D1BD2B4D03EA}" type="slidenum">
              <a:rPr lang="en-US" smtClean="0"/>
              <a:pPr/>
              <a:t>19</a:t>
            </a:fld>
            <a:endParaRPr lang="en-US"/>
          </a:p>
        </p:txBody>
      </p:sp>
    </p:spTree>
    <p:extLst>
      <p:ext uri="{BB962C8B-B14F-4D97-AF65-F5344CB8AC3E}">
        <p14:creationId xmlns:p14="http://schemas.microsoft.com/office/powerpoint/2010/main" val="3113848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it's an AND! (hey, we don't call it "logical product" for nothing.)</a:t>
            </a:r>
          </a:p>
        </p:txBody>
      </p:sp>
      <p:sp>
        <p:nvSpPr>
          <p:cNvPr id="4" name="Slide Number Placeholder 3"/>
          <p:cNvSpPr>
            <a:spLocks noGrp="1"/>
          </p:cNvSpPr>
          <p:nvPr>
            <p:ph type="sldNum" sz="quarter" idx="10"/>
          </p:nvPr>
        </p:nvSpPr>
        <p:spPr/>
        <p:txBody>
          <a:bodyPr/>
          <a:lstStyle/>
          <a:p>
            <a:fld id="{999729AB-B77D-48AE-AA10-D1BD2B4D03EA}" type="slidenum">
              <a:rPr lang="en-US" smtClean="0"/>
              <a:pPr/>
              <a:t>20</a:t>
            </a:fld>
            <a:endParaRPr lang="en-US"/>
          </a:p>
        </p:txBody>
      </p:sp>
    </p:spTree>
    <p:extLst>
      <p:ext uri="{BB962C8B-B14F-4D97-AF65-F5344CB8AC3E}">
        <p14:creationId xmlns:p14="http://schemas.microsoft.com/office/powerpoint/2010/main" val="1170608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 an n-bit multiplier, we</a:t>
            </a:r>
            <a:r>
              <a:rPr lang="en-US" baseline="0" dirty="0"/>
              <a:t> have n partial products, and therefore n-1 (or O(n)) additions.</a:t>
            </a:r>
          </a:p>
          <a:p>
            <a:r>
              <a:rPr lang="en-US" baseline="0" dirty="0"/>
              <a:t>- each partial product is </a:t>
            </a:r>
            <a:r>
              <a:rPr lang="en-US" b="1" baseline="0" dirty="0"/>
              <a:t>shifted left </a:t>
            </a:r>
            <a:r>
              <a:rPr lang="en-US" b="0" baseline="0" dirty="0"/>
              <a:t>one more place than the one above it.</a:t>
            </a:r>
          </a:p>
          <a:p>
            <a:r>
              <a:rPr lang="en-US" b="0" baseline="0" dirty="0"/>
              <a:t>- you do this in decimal too! each row of the partial product is multiplied by 10 (shifted left one place).</a:t>
            </a:r>
            <a:endParaRPr lang="en-US" b="1" baseline="0" dirty="0"/>
          </a:p>
        </p:txBody>
      </p:sp>
      <p:sp>
        <p:nvSpPr>
          <p:cNvPr id="4" name="Slide Number Placeholder 3"/>
          <p:cNvSpPr>
            <a:spLocks noGrp="1"/>
          </p:cNvSpPr>
          <p:nvPr>
            <p:ph type="sldNum" sz="quarter" idx="10"/>
          </p:nvPr>
        </p:nvSpPr>
        <p:spPr/>
        <p:txBody>
          <a:bodyPr/>
          <a:lstStyle/>
          <a:p>
            <a:fld id="{999729AB-B77D-48AE-AA10-D1BD2B4D03EA}" type="slidenum">
              <a:rPr lang="en-US" smtClean="0"/>
              <a:pPr/>
              <a:t>21</a:t>
            </a:fld>
            <a:endParaRPr lang="en-US"/>
          </a:p>
        </p:txBody>
      </p:sp>
    </p:spTree>
    <p:extLst>
      <p:ext uri="{BB962C8B-B14F-4D97-AF65-F5344CB8AC3E}">
        <p14:creationId xmlns:p14="http://schemas.microsoft.com/office/powerpoint/2010/main" val="1741078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729AB-B77D-48AE-AA10-D1BD2B4D03EA}" type="slidenum">
              <a:rPr lang="en-US" smtClean="0"/>
              <a:pPr/>
              <a:t>22</a:t>
            </a:fld>
            <a:endParaRPr lang="en-US"/>
          </a:p>
        </p:txBody>
      </p:sp>
    </p:spTree>
    <p:extLst>
      <p:ext uri="{BB962C8B-B14F-4D97-AF65-F5344CB8AC3E}">
        <p14:creationId xmlns:p14="http://schemas.microsoft.com/office/powerpoint/2010/main" val="562349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when adding two n-bit numbers, we could get</a:t>
            </a:r>
            <a:r>
              <a:rPr lang="en-US" baseline="0" dirty="0"/>
              <a:t> an n+1-bit result.</a:t>
            </a:r>
          </a:p>
          <a:p>
            <a:r>
              <a:rPr lang="en-US" dirty="0"/>
              <a:t>- technically if you multiply an m-bit number by an n-bit result then the product can be (</a:t>
            </a:r>
            <a:r>
              <a:rPr lang="en-US" dirty="0" err="1"/>
              <a:t>m+n</a:t>
            </a:r>
            <a:r>
              <a:rPr lang="en-US" dirty="0"/>
              <a:t>) bits, but if m = n (commonly), then it's 2n.</a:t>
            </a:r>
          </a:p>
        </p:txBody>
      </p:sp>
      <p:sp>
        <p:nvSpPr>
          <p:cNvPr id="4" name="Slide Number Placeholder 3"/>
          <p:cNvSpPr>
            <a:spLocks noGrp="1"/>
          </p:cNvSpPr>
          <p:nvPr>
            <p:ph type="sldNum" sz="quarter" idx="10"/>
          </p:nvPr>
        </p:nvSpPr>
        <p:spPr/>
        <p:txBody>
          <a:bodyPr/>
          <a:lstStyle/>
          <a:p>
            <a:fld id="{999729AB-B77D-48AE-AA10-D1BD2B4D03EA}" type="slidenum">
              <a:rPr lang="en-US" smtClean="0"/>
              <a:pPr/>
              <a:t>23</a:t>
            </a:fld>
            <a:endParaRPr lang="en-US"/>
          </a:p>
        </p:txBody>
      </p:sp>
    </p:spTree>
    <p:extLst>
      <p:ext uri="{BB962C8B-B14F-4D97-AF65-F5344CB8AC3E}">
        <p14:creationId xmlns:p14="http://schemas.microsoft.com/office/powerpoint/2010/main" val="3179262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729AB-B77D-48AE-AA10-D1BD2B4D03EA}" type="slidenum">
              <a:rPr lang="en-US" smtClean="0"/>
              <a:pPr/>
              <a:t>2</a:t>
            </a:fld>
            <a:endParaRPr lang="en-US"/>
          </a:p>
        </p:txBody>
      </p:sp>
    </p:spTree>
    <p:extLst>
      <p:ext uri="{BB962C8B-B14F-4D97-AF65-F5344CB8AC3E}">
        <p14:creationId xmlns:p14="http://schemas.microsoft.com/office/powerpoint/2010/main" val="59607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like, MIPS version 1.1 they did add a 3-operand "</a:t>
            </a:r>
            <a:r>
              <a:rPr lang="en-US" dirty="0" err="1"/>
              <a:t>mul</a:t>
            </a:r>
            <a:r>
              <a:rPr lang="en-US" dirty="0"/>
              <a:t>" instruction because it's so common</a:t>
            </a:r>
          </a:p>
          <a:p>
            <a:pPr marL="171450" indent="-171450">
              <a:buFontTx/>
              <a:buChar char="-"/>
            </a:pPr>
            <a:r>
              <a:rPr lang="en-US" dirty="0"/>
              <a:t>in x86, it hard-wires the “dx” and “ax” registers to hold the upper and lower bits of the product respectively.</a:t>
            </a:r>
          </a:p>
          <a:p>
            <a:pPr marL="528066" lvl="1" indent="-171450">
              <a:buFontTx/>
              <a:buChar char="-"/>
            </a:pPr>
            <a:r>
              <a:rPr lang="en-US" dirty="0"/>
              <a:t>e.g. 32-bit x86 puts the result in </a:t>
            </a:r>
            <a:r>
              <a:rPr lang="en-US" dirty="0" err="1"/>
              <a:t>edx:eax</a:t>
            </a:r>
            <a:r>
              <a:rPr lang="en-US" dirty="0"/>
              <a:t>; 64-bit x86 puts the result in </a:t>
            </a:r>
            <a:r>
              <a:rPr lang="en-US" dirty="0" err="1"/>
              <a:t>rdx:rax</a:t>
            </a:r>
            <a:endParaRPr lang="en-US" dirty="0"/>
          </a:p>
          <a:p>
            <a:pPr marL="171450" lvl="0" indent="-171450">
              <a:buFontTx/>
              <a:buChar char="-"/>
            </a:pPr>
            <a:r>
              <a:rPr lang="en-US" dirty="0"/>
              <a:t>in ARMv7 and earlier, the “long” multiply instructions take two explicit registers as the destination of 32x32-bit multiplications.</a:t>
            </a:r>
          </a:p>
          <a:p>
            <a:pPr marL="171450" lvl="0" indent="-171450">
              <a:buFontTx/>
              <a:buChar char="-"/>
            </a:pPr>
            <a:r>
              <a:rPr lang="en-US" dirty="0"/>
              <a:t>in ARMv8/AArch64, if you </a:t>
            </a:r>
            <a:r>
              <a:rPr lang="en-US" i="0" dirty="0"/>
              <a:t>want </a:t>
            </a:r>
            <a:r>
              <a:rPr lang="en-US" dirty="0"/>
              <a:t>the upper 64 bits of the 128-bit product, you have to do it as a separate instruction. </a:t>
            </a:r>
          </a:p>
        </p:txBody>
      </p:sp>
      <p:sp>
        <p:nvSpPr>
          <p:cNvPr id="4" name="Slide Number Placeholder 3"/>
          <p:cNvSpPr>
            <a:spLocks noGrp="1"/>
          </p:cNvSpPr>
          <p:nvPr>
            <p:ph type="sldNum" sz="quarter" idx="10"/>
          </p:nvPr>
        </p:nvSpPr>
        <p:spPr/>
        <p:txBody>
          <a:bodyPr/>
          <a:lstStyle/>
          <a:p>
            <a:fld id="{999729AB-B77D-48AE-AA10-D1BD2B4D03EA}" type="slidenum">
              <a:rPr lang="en-US" smtClean="0"/>
              <a:pPr/>
              <a:t>24</a:t>
            </a:fld>
            <a:endParaRPr lang="en-US"/>
          </a:p>
        </p:txBody>
      </p:sp>
    </p:spTree>
    <p:extLst>
      <p:ext uri="{BB962C8B-B14F-4D97-AF65-F5344CB8AC3E}">
        <p14:creationId xmlns:p14="http://schemas.microsoft.com/office/powerpoint/2010/main" val="710984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aseline="0" dirty="0"/>
              <a:t> we could assign one digit of the multiplier to each person to get 8 partial products</a:t>
            </a:r>
          </a:p>
          <a:p>
            <a:r>
              <a:rPr lang="en-US" baseline="0" dirty="0"/>
              <a:t>- then each pair of people could add their results to get 4 intermediates</a:t>
            </a:r>
          </a:p>
          <a:p>
            <a:r>
              <a:rPr lang="en-US" baseline="0" dirty="0"/>
              <a:t>- and then have 2 pairs of those add their results to get 2 intermediates</a:t>
            </a:r>
          </a:p>
          <a:p>
            <a:r>
              <a:rPr lang="en-US" baseline="0" dirty="0"/>
              <a:t>- and then add those 2 intermediates to get a final result.</a:t>
            </a:r>
            <a:endParaRPr lang="en-US" dirty="0"/>
          </a:p>
        </p:txBody>
      </p:sp>
      <p:sp>
        <p:nvSpPr>
          <p:cNvPr id="4" name="Slide Number Placeholder 3"/>
          <p:cNvSpPr>
            <a:spLocks noGrp="1"/>
          </p:cNvSpPr>
          <p:nvPr>
            <p:ph type="sldNum" sz="quarter" idx="10"/>
          </p:nvPr>
        </p:nvSpPr>
        <p:spPr/>
        <p:txBody>
          <a:bodyPr/>
          <a:lstStyle/>
          <a:p>
            <a:fld id="{999729AB-B77D-48AE-AA10-D1BD2B4D03EA}" type="slidenum">
              <a:rPr lang="en-US" smtClean="0"/>
              <a:pPr/>
              <a:t>25</a:t>
            </a:fld>
            <a:endParaRPr lang="en-US"/>
          </a:p>
        </p:txBody>
      </p:sp>
    </p:spTree>
    <p:extLst>
      <p:ext uri="{BB962C8B-B14F-4D97-AF65-F5344CB8AC3E}">
        <p14:creationId xmlns:p14="http://schemas.microsoft.com/office/powerpoint/2010/main" val="2191516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shape is a </a:t>
            </a:r>
            <a:r>
              <a:rPr lang="en-US" i="1" dirty="0"/>
              <a:t>binary tree,</a:t>
            </a:r>
            <a:r>
              <a:rPr lang="en-US" i="0" dirty="0"/>
              <a:t> and it comes up </a:t>
            </a:r>
            <a:r>
              <a:rPr lang="en-US" i="1" dirty="0"/>
              <a:t>a lot</a:t>
            </a:r>
            <a:r>
              <a:rPr lang="en-US" i="0" dirty="0"/>
              <a:t> in data structure and algorithm design.</a:t>
            </a:r>
          </a:p>
          <a:p>
            <a:pPr marL="171450" indent="-171450">
              <a:buFontTx/>
              <a:buChar char="-"/>
            </a:pPr>
            <a:r>
              <a:rPr lang="en-US" i="0" dirty="0"/>
              <a:t>when you see it, you should think “log base 2,” and when you see “log base 2,” you should think of this shape.</a:t>
            </a:r>
          </a:p>
        </p:txBody>
      </p:sp>
      <p:sp>
        <p:nvSpPr>
          <p:cNvPr id="4" name="Slide Number Placeholder 3"/>
          <p:cNvSpPr>
            <a:spLocks noGrp="1"/>
          </p:cNvSpPr>
          <p:nvPr>
            <p:ph type="sldNum" sz="quarter" idx="5"/>
          </p:nvPr>
        </p:nvSpPr>
        <p:spPr/>
        <p:txBody>
          <a:bodyPr/>
          <a:lstStyle/>
          <a:p>
            <a:fld id="{999729AB-B77D-48AE-AA10-D1BD2B4D03EA}" type="slidenum">
              <a:rPr lang="en-US" smtClean="0"/>
              <a:pPr/>
              <a:t>26</a:t>
            </a:fld>
            <a:endParaRPr lang="en-US"/>
          </a:p>
        </p:txBody>
      </p:sp>
    </p:spTree>
    <p:extLst>
      <p:ext uri="{BB962C8B-B14F-4D97-AF65-F5344CB8AC3E}">
        <p14:creationId xmlns:p14="http://schemas.microsoft.com/office/powerpoint/2010/main" val="1187400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a:t>
            </a:r>
            <a:r>
              <a:rPr lang="en-US"/>
              <a:t>big-O notation, we </a:t>
            </a:r>
            <a:r>
              <a:rPr lang="en-US" dirty="0"/>
              <a:t>say it’s O(log n) time, but O(n</a:t>
            </a:r>
            <a:r>
              <a:rPr lang="en-US" baseline="30000" dirty="0"/>
              <a:t>2</a:t>
            </a:r>
            <a:r>
              <a:rPr lang="en-US" dirty="0"/>
              <a:t>) space, where n = number of bits.</a:t>
            </a:r>
          </a:p>
        </p:txBody>
      </p:sp>
      <p:sp>
        <p:nvSpPr>
          <p:cNvPr id="4" name="Slide Number Placeholder 3"/>
          <p:cNvSpPr>
            <a:spLocks noGrp="1"/>
          </p:cNvSpPr>
          <p:nvPr>
            <p:ph type="sldNum" sz="quarter" idx="5"/>
          </p:nvPr>
        </p:nvSpPr>
        <p:spPr/>
        <p:txBody>
          <a:bodyPr/>
          <a:lstStyle/>
          <a:p>
            <a:fld id="{999729AB-B77D-48AE-AA10-D1BD2B4D03EA}" type="slidenum">
              <a:rPr lang="en-US" smtClean="0"/>
              <a:pPr/>
              <a:t>27</a:t>
            </a:fld>
            <a:endParaRPr lang="en-US"/>
          </a:p>
        </p:txBody>
      </p:sp>
    </p:spTree>
    <p:extLst>
      <p:ext uri="{BB962C8B-B14F-4D97-AF65-F5344CB8AC3E}">
        <p14:creationId xmlns:p14="http://schemas.microsoft.com/office/powerpoint/2010/main" val="1388538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729AB-B77D-48AE-AA10-D1BD2B4D03EA}" type="slidenum">
              <a:rPr lang="en-US" smtClean="0"/>
              <a:pPr/>
              <a:t>3</a:t>
            </a:fld>
            <a:endParaRPr lang="en-US"/>
          </a:p>
        </p:txBody>
      </p:sp>
    </p:spTree>
    <p:extLst>
      <p:ext uri="{BB962C8B-B14F-4D97-AF65-F5344CB8AC3E}">
        <p14:creationId xmlns:p14="http://schemas.microsoft.com/office/powerpoint/2010/main" val="2106543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state in programming is all your </a:t>
            </a:r>
            <a:r>
              <a:rPr lang="en-US" dirty="0" err="1"/>
              <a:t>globals</a:t>
            </a:r>
            <a:r>
              <a:rPr lang="en-US" dirty="0"/>
              <a:t>, objects, arrays etc. that are in use at any given time.</a:t>
            </a:r>
          </a:p>
          <a:p>
            <a:pPr marL="171450" indent="-171450">
              <a:buFontTx/>
              <a:buChar char="-"/>
            </a:pPr>
            <a:r>
              <a:rPr lang="en-US" dirty="0"/>
              <a:t>if you use emulators and are familiar with “save states”… that’s what they are. they’re a copy of all the state of the entire system</a:t>
            </a:r>
          </a:p>
        </p:txBody>
      </p:sp>
      <p:sp>
        <p:nvSpPr>
          <p:cNvPr id="4" name="Slide Number Placeholder 3"/>
          <p:cNvSpPr>
            <a:spLocks noGrp="1"/>
          </p:cNvSpPr>
          <p:nvPr>
            <p:ph type="sldNum" sz="quarter" idx="5"/>
          </p:nvPr>
        </p:nvSpPr>
        <p:spPr/>
        <p:txBody>
          <a:bodyPr/>
          <a:lstStyle/>
          <a:p>
            <a:fld id="{999729AB-B77D-48AE-AA10-D1BD2B4D03EA}" type="slidenum">
              <a:rPr lang="en-US" smtClean="0"/>
              <a:pPr/>
              <a:t>4</a:t>
            </a:fld>
            <a:endParaRPr lang="en-US"/>
          </a:p>
        </p:txBody>
      </p:sp>
    </p:spTree>
    <p:extLst>
      <p:ext uri="{BB962C8B-B14F-4D97-AF65-F5344CB8AC3E}">
        <p14:creationId xmlns:p14="http://schemas.microsoft.com/office/powerpoint/2010/main" val="524986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essentially the chain </a:t>
            </a:r>
            <a:r>
              <a:rPr lang="en-US" i="1" dirty="0"/>
              <a:t>is</a:t>
            </a:r>
            <a:r>
              <a:rPr lang="en-US" i="0" dirty="0"/>
              <a:t> the clock for this circuit. it says when to move to the next step.</a:t>
            </a:r>
            <a:endParaRPr lang="en-US" dirty="0"/>
          </a:p>
          <a:p>
            <a:r>
              <a:rPr lang="en-US" dirty="0"/>
              <a:t>- we need two bits!</a:t>
            </a:r>
          </a:p>
          <a:p>
            <a:pPr marL="171450" marR="0" lvl="0" indent="-171450" algn="l" defTabSz="713232" rtl="0" eaLnBrk="1" fontAlgn="auto" latinLnBrk="0" hangingPunct="1">
              <a:lnSpc>
                <a:spcPct val="100000"/>
              </a:lnSpc>
              <a:spcBef>
                <a:spcPts val="0"/>
              </a:spcBef>
              <a:spcAft>
                <a:spcPts val="0"/>
              </a:spcAft>
              <a:buClrTx/>
              <a:buSzTx/>
              <a:buFontTx/>
              <a:buChar char="-"/>
              <a:tabLst/>
              <a:defRPr/>
            </a:pPr>
            <a:r>
              <a:rPr lang="en-US" dirty="0"/>
              <a:t>they start on high to give the motor the best possible chance to start, because single-phase induction motors are a bit weird and if they don't have enough oomph to start they'll just sit there and hum and burn themselves out</a:t>
            </a:r>
          </a:p>
          <a:p>
            <a:pPr marL="528066" marR="0" lvl="1" indent="-171450" algn="l" defTabSz="713232" rtl="0" eaLnBrk="1" fontAlgn="auto" latinLnBrk="0" hangingPunct="1">
              <a:lnSpc>
                <a:spcPct val="100000"/>
              </a:lnSpc>
              <a:spcBef>
                <a:spcPts val="0"/>
              </a:spcBef>
              <a:spcAft>
                <a:spcPts val="0"/>
              </a:spcAft>
              <a:buClrTx/>
              <a:buSzTx/>
              <a:buFontTx/>
              <a:buChar char="-"/>
              <a:tabLst/>
              <a:defRPr/>
            </a:pPr>
            <a:r>
              <a:rPr lang="en-US" dirty="0"/>
              <a:t>there’s a Technology Connections video about this, cause of course there is</a:t>
            </a:r>
          </a:p>
        </p:txBody>
      </p:sp>
      <p:sp>
        <p:nvSpPr>
          <p:cNvPr id="4" name="Slide Number Placeholder 3"/>
          <p:cNvSpPr>
            <a:spLocks noGrp="1"/>
          </p:cNvSpPr>
          <p:nvPr>
            <p:ph type="sldNum" sz="quarter" idx="10"/>
          </p:nvPr>
        </p:nvSpPr>
        <p:spPr/>
        <p:txBody>
          <a:bodyPr/>
          <a:lstStyle/>
          <a:p>
            <a:fld id="{999729AB-B77D-48AE-AA10-D1BD2B4D03EA}" type="slidenum">
              <a:rPr lang="en-US" smtClean="0"/>
              <a:pPr/>
              <a:t>5</a:t>
            </a:fld>
            <a:endParaRPr lang="en-US"/>
          </a:p>
        </p:txBody>
      </p:sp>
    </p:spTree>
    <p:extLst>
      <p:ext uri="{BB962C8B-B14F-4D97-AF65-F5344CB8AC3E}">
        <p14:creationId xmlns:p14="http://schemas.microsoft.com/office/powerpoint/2010/main" val="1415929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is a pretty simplified model; real doors have two pads, a timer, other sensors, modes to stay open/closed, etc.</a:t>
            </a:r>
          </a:p>
        </p:txBody>
      </p:sp>
      <p:sp>
        <p:nvSpPr>
          <p:cNvPr id="4" name="Slide Number Placeholder 3"/>
          <p:cNvSpPr>
            <a:spLocks noGrp="1"/>
          </p:cNvSpPr>
          <p:nvPr>
            <p:ph type="sldNum" sz="quarter" idx="5"/>
          </p:nvPr>
        </p:nvSpPr>
        <p:spPr/>
        <p:txBody>
          <a:bodyPr/>
          <a:lstStyle/>
          <a:p>
            <a:fld id="{999729AB-B77D-48AE-AA10-D1BD2B4D03EA}" type="slidenum">
              <a:rPr lang="en-US" smtClean="0"/>
              <a:pPr/>
              <a:t>6</a:t>
            </a:fld>
            <a:endParaRPr lang="en-US"/>
          </a:p>
        </p:txBody>
      </p:sp>
    </p:spTree>
    <p:extLst>
      <p:ext uri="{BB962C8B-B14F-4D97-AF65-F5344CB8AC3E}">
        <p14:creationId xmlns:p14="http://schemas.microsoft.com/office/powerpoint/2010/main" val="2788886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729AB-B77D-48AE-AA10-D1BD2B4D03EA}" type="slidenum">
              <a:rPr lang="en-US" smtClean="0"/>
              <a:pPr/>
              <a:t>7</a:t>
            </a:fld>
            <a:endParaRPr lang="en-US"/>
          </a:p>
        </p:txBody>
      </p:sp>
    </p:spTree>
    <p:extLst>
      <p:ext uri="{BB962C8B-B14F-4D97-AF65-F5344CB8AC3E}">
        <p14:creationId xmlns:p14="http://schemas.microsoft.com/office/powerpoint/2010/main" val="2584203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729AB-B77D-48AE-AA10-D1BD2B4D03EA}" type="slidenum">
              <a:rPr lang="en-US" smtClean="0"/>
              <a:pPr/>
              <a:t>8</a:t>
            </a:fld>
            <a:endParaRPr lang="en-US"/>
          </a:p>
        </p:txBody>
      </p:sp>
    </p:spTree>
    <p:extLst>
      <p:ext uri="{BB962C8B-B14F-4D97-AF65-F5344CB8AC3E}">
        <p14:creationId xmlns:p14="http://schemas.microsoft.com/office/powerpoint/2010/main" val="2989842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 example, the first row is shorthand for 000, 001, 010, and 011.</a:t>
            </a:r>
          </a:p>
          <a:p>
            <a:r>
              <a:rPr lang="en-US" dirty="0"/>
              <a:t>- the weirdness is that there's some overlap in the last two rows; e.g. both would "match" 1 0 1</a:t>
            </a:r>
          </a:p>
          <a:p>
            <a:r>
              <a:rPr lang="en-US" dirty="0"/>
              <a:t>	- really the second to last row should be "closing 1 x 0 | opening" but</a:t>
            </a:r>
          </a:p>
          <a:p>
            <a:r>
              <a:rPr lang="en-US" dirty="0"/>
              <a:t>	- we're </a:t>
            </a:r>
            <a:r>
              <a:rPr lang="en-US" dirty="0" err="1"/>
              <a:t>kinda</a:t>
            </a:r>
            <a:r>
              <a:rPr lang="en-US" dirty="0"/>
              <a:t> assuming that it's impossible for the pad AND the closed sensor to both be 1 in the closing state</a:t>
            </a:r>
          </a:p>
          <a:p>
            <a:r>
              <a:rPr lang="en-US" dirty="0"/>
              <a:t>	- it's just an example okay! don't worry about it!</a:t>
            </a:r>
          </a:p>
        </p:txBody>
      </p:sp>
      <p:sp>
        <p:nvSpPr>
          <p:cNvPr id="4" name="Slide Number Placeholder 3"/>
          <p:cNvSpPr>
            <a:spLocks noGrp="1"/>
          </p:cNvSpPr>
          <p:nvPr>
            <p:ph type="sldNum" sz="quarter" idx="5"/>
          </p:nvPr>
        </p:nvSpPr>
        <p:spPr/>
        <p:txBody>
          <a:bodyPr/>
          <a:lstStyle/>
          <a:p>
            <a:fld id="{999729AB-B77D-48AE-AA10-D1BD2B4D03EA}" type="slidenum">
              <a:rPr lang="en-US" smtClean="0"/>
              <a:pPr/>
              <a:t>10</a:t>
            </a:fld>
            <a:endParaRPr lang="en-US"/>
          </a:p>
        </p:txBody>
      </p:sp>
    </p:spTree>
    <p:extLst>
      <p:ext uri="{BB962C8B-B14F-4D97-AF65-F5344CB8AC3E}">
        <p14:creationId xmlns:p14="http://schemas.microsoft.com/office/powerpoint/2010/main" val="3212261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20272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1"/>
            <a:ext cx="7772400" cy="1225021"/>
          </a:xfrm>
        </p:spPr>
        <p:txBody>
          <a:bodyPr anchor="b">
            <a:noAutofit/>
          </a:bodyPr>
          <a:lstStyle>
            <a:lvl1pPr algn="l">
              <a:defRPr sz="4800"/>
            </a:lvl1pPr>
          </a:lstStyle>
          <a:p>
            <a:r>
              <a:rPr lang="en-US" dirty="0"/>
              <a:t>Click to edit Master title style</a:t>
            </a:r>
          </a:p>
        </p:txBody>
      </p:sp>
      <p:sp>
        <p:nvSpPr>
          <p:cNvPr id="3" name="Subtitle 2"/>
          <p:cNvSpPr>
            <a:spLocks noGrp="1"/>
          </p:cNvSpPr>
          <p:nvPr>
            <p:ph type="subTitle" idx="1"/>
          </p:nvPr>
        </p:nvSpPr>
        <p:spPr>
          <a:xfrm>
            <a:off x="685800" y="3177645"/>
            <a:ext cx="7772400" cy="1460500"/>
          </a:xfrm>
          <a:noFill/>
        </p:spPr>
        <p:txBody>
          <a:bodyPr>
            <a:normAutofit/>
          </a:bodyPr>
          <a:lstStyle>
            <a:lvl1pPr marL="0" indent="0" algn="l">
              <a:buNone/>
              <a:defRPr sz="240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is-IS"/>
              <a:t>CS447</a:t>
            </a:r>
            <a:endParaRPr lang="en-US" dirty="0"/>
          </a:p>
        </p:txBody>
      </p:sp>
      <p:sp>
        <p:nvSpPr>
          <p:cNvPr id="6" name="Slide Number Placeholder 5"/>
          <p:cNvSpPr>
            <a:spLocks noGrp="1"/>
          </p:cNvSpPr>
          <p:nvPr>
            <p:ph type="sldNum" sz="quarter" idx="12"/>
          </p:nvPr>
        </p:nvSpPr>
        <p:spPr/>
        <p:txBody>
          <a:bodyPr/>
          <a:lstStyle/>
          <a:p>
            <a:fld id="{3552B95B-556F-44BD-91A5-D80C1B9E2BB3}" type="slidenum">
              <a:rPr lang="en-US" smtClean="0"/>
              <a:pPr/>
              <a:t>‹#›</a:t>
            </a:fld>
            <a:endParaRPr lang="en-US"/>
          </a:p>
        </p:txBody>
      </p:sp>
      <p:sp>
        <p:nvSpPr>
          <p:cNvPr id="7" name="Rectangle 6"/>
          <p:cNvSpPr/>
          <p:nvPr/>
        </p:nvSpPr>
        <p:spPr>
          <a:xfrm>
            <a:off x="0" y="3162300"/>
            <a:ext cx="9144000" cy="18288"/>
          </a:xfrm>
          <a:prstGeom prst="rect">
            <a:avLst/>
          </a:prstGeom>
          <a:solidFill>
            <a:srgbClr val="563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Tree>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792288" y="4472783"/>
            <a:ext cx="5486400" cy="670719"/>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a:xfrm>
            <a:off x="457200" y="5296960"/>
            <a:ext cx="2133600" cy="304271"/>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is-IS"/>
              <a:t>CS447</a:t>
            </a:r>
            <a:endParaRPr lang="en-US"/>
          </a:p>
        </p:txBody>
      </p:sp>
      <p:sp>
        <p:nvSpPr>
          <p:cNvPr id="7" name="Slide Number Placeholder 6"/>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7"/>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7"/>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495300"/>
          </a:xfrm>
        </p:spPr>
        <p:txBody>
          <a:bodyPr>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52400" y="495301"/>
            <a:ext cx="8991600" cy="4801659"/>
          </a:xfrm>
        </p:spPr>
        <p:txBody>
          <a:bodyPr>
            <a:normAutofit/>
          </a:bodyPr>
          <a:lstStyle>
            <a:lvl1pPr marL="257175" indent="-257175">
              <a:buSzPct val="100000"/>
              <a:buFont typeface="Trebuchet MS" pitchFamily="34" charset="0"/>
              <a:buChar char="●"/>
              <a:defRPr sz="2200"/>
            </a:lvl1pPr>
            <a:lvl2pPr marL="515780" indent="-257175">
              <a:defRPr sz="2200"/>
            </a:lvl2pPr>
            <a:lvl3pPr marL="772955" indent="-250032">
              <a:tabLst/>
              <a:defRPr sz="2200" b="0"/>
            </a:lvl3pPr>
            <a:lvl4pPr marL="1031558" indent="-257175">
              <a:tabLst/>
              <a:defRPr sz="2200" b="0"/>
            </a:lvl4pPr>
            <a:lvl5pPr marL="1285875" indent="-254318">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200"/>
            </a:lvl1pPr>
          </a:lstStyle>
          <a:p>
            <a:r>
              <a:rPr lang="is-IS"/>
              <a:t>CS447</a:t>
            </a:r>
            <a:endParaRPr lang="en-US"/>
          </a:p>
        </p:txBody>
      </p:sp>
      <p:sp>
        <p:nvSpPr>
          <p:cNvPr id="6" name="Slide Number Placeholder 5"/>
          <p:cNvSpPr>
            <a:spLocks noGrp="1"/>
          </p:cNvSpPr>
          <p:nvPr>
            <p:ph type="sldNum" sz="quarter" idx="12"/>
          </p:nvPr>
        </p:nvSpPr>
        <p:spPr/>
        <p:txBody>
          <a:bodyPr/>
          <a:lstStyle>
            <a:lvl1pPr>
              <a:defRPr sz="1200"/>
            </a:lvl1pPr>
          </a:lstStyle>
          <a:p>
            <a:fld id="{3552B95B-556F-44BD-91A5-D80C1B9E2BB3}" type="slidenum">
              <a:rPr lang="en-US" smtClean="0"/>
              <a:pPr/>
              <a:t>‹#›</a:t>
            </a:fld>
            <a:endParaRPr lang="en-US"/>
          </a:p>
        </p:txBody>
      </p:sp>
    </p:spTree>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no anim)">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495300"/>
          </a:xfrm>
        </p:spPr>
        <p:txBody>
          <a:bodyPr>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52400" y="495301"/>
            <a:ext cx="8991600" cy="4801659"/>
          </a:xfrm>
        </p:spPr>
        <p:txBody>
          <a:bodyPr>
            <a:normAutofit/>
          </a:bodyPr>
          <a:lstStyle>
            <a:lvl1pPr marL="257175" indent="-257175">
              <a:buSzPct val="100000"/>
              <a:buFont typeface="Trebuchet MS" pitchFamily="34" charset="0"/>
              <a:buChar char="●"/>
              <a:defRPr sz="2200"/>
            </a:lvl1pPr>
            <a:lvl2pPr marL="515780" indent="-257175">
              <a:defRPr sz="2200"/>
            </a:lvl2pPr>
            <a:lvl3pPr marL="772955" indent="-250032">
              <a:tabLst/>
              <a:defRPr sz="2200" b="0"/>
            </a:lvl3pPr>
            <a:lvl4pPr marL="1031558" indent="-257175">
              <a:tabLst/>
              <a:defRPr sz="2200" b="0"/>
            </a:lvl4pPr>
            <a:lvl5pPr marL="1285875" indent="-254318">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200"/>
            </a:lvl1pPr>
          </a:lstStyle>
          <a:p>
            <a:r>
              <a:rPr lang="is-IS"/>
              <a:t>CS447</a:t>
            </a:r>
            <a:endParaRPr lang="en-US"/>
          </a:p>
        </p:txBody>
      </p:sp>
      <p:sp>
        <p:nvSpPr>
          <p:cNvPr id="6" name="Slide Number Placeholder 5"/>
          <p:cNvSpPr>
            <a:spLocks noGrp="1"/>
          </p:cNvSpPr>
          <p:nvPr>
            <p:ph type="sldNum" sz="quarter" idx="12"/>
          </p:nvPr>
        </p:nvSpPr>
        <p:spPr/>
        <p:txBody>
          <a:bodyPr/>
          <a:lstStyle>
            <a:lvl1pPr>
              <a:defRPr sz="1200"/>
            </a:lvl1pPr>
          </a:lstStyle>
          <a:p>
            <a:fld id="{3552B95B-556F-44BD-91A5-D80C1B9E2BB3}" type="slidenum">
              <a:rPr lang="en-US" smtClean="0"/>
              <a:pPr/>
              <a:t>‹#›</a:t>
            </a:fld>
            <a:endParaRPr lang="en-US"/>
          </a:p>
        </p:txBody>
      </p:sp>
    </p:spTree>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20272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1"/>
            <a:ext cx="7772400" cy="1225021"/>
          </a:xfrm>
        </p:spPr>
        <p:txBody>
          <a:bodyPr anchor="b">
            <a:noAutofit/>
          </a:bodyPr>
          <a:lstStyle>
            <a:lvl1pPr algn="l">
              <a:defRPr sz="4800"/>
            </a:lvl1pPr>
          </a:lstStyle>
          <a:p>
            <a:r>
              <a:rPr lang="en-US" dirty="0"/>
              <a:t>Click to edit Master title style</a:t>
            </a:r>
          </a:p>
        </p:txBody>
      </p:sp>
      <p:sp>
        <p:nvSpPr>
          <p:cNvPr id="5" name="Footer Placeholder 4"/>
          <p:cNvSpPr>
            <a:spLocks noGrp="1"/>
          </p:cNvSpPr>
          <p:nvPr>
            <p:ph type="ftr" sz="quarter" idx="11"/>
          </p:nvPr>
        </p:nvSpPr>
        <p:spPr/>
        <p:txBody>
          <a:bodyPr/>
          <a:lstStyle/>
          <a:p>
            <a:r>
              <a:rPr lang="is-IS"/>
              <a:t>CS447</a:t>
            </a:r>
            <a:endParaRPr lang="en-US" dirty="0"/>
          </a:p>
        </p:txBody>
      </p:sp>
      <p:sp>
        <p:nvSpPr>
          <p:cNvPr id="6" name="Slide Number Placeholder 5"/>
          <p:cNvSpPr>
            <a:spLocks noGrp="1"/>
          </p:cNvSpPr>
          <p:nvPr>
            <p:ph type="sldNum" sz="quarter" idx="12"/>
          </p:nvPr>
        </p:nvSpPr>
        <p:spPr/>
        <p:txBody>
          <a:bodyPr/>
          <a:lstStyle/>
          <a:p>
            <a:fld id="{3552B95B-556F-44BD-91A5-D80C1B9E2BB3}" type="slidenum">
              <a:rPr lang="en-US" smtClean="0"/>
              <a:pPr/>
              <a:t>‹#›</a:t>
            </a:fld>
            <a:endParaRPr lang="en-US"/>
          </a:p>
        </p:txBody>
      </p:sp>
      <p:sp>
        <p:nvSpPr>
          <p:cNvPr id="7" name="Rectangle 6"/>
          <p:cNvSpPr/>
          <p:nvPr/>
        </p:nvSpPr>
        <p:spPr>
          <a:xfrm>
            <a:off x="0" y="3162300"/>
            <a:ext cx="9144000" cy="18288"/>
          </a:xfrm>
          <a:prstGeom prst="rect">
            <a:avLst/>
          </a:prstGeom>
          <a:solidFill>
            <a:srgbClr val="563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Tree>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333501"/>
            <a:ext cx="4038600" cy="3771636"/>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33501"/>
            <a:ext cx="4038600" cy="3771636"/>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5296960"/>
            <a:ext cx="2133600" cy="304271"/>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is-IS"/>
              <a:t>CS447</a:t>
            </a:r>
            <a:endParaRPr lang="en-US"/>
          </a:p>
        </p:txBody>
      </p:sp>
      <p:sp>
        <p:nvSpPr>
          <p:cNvPr id="7" name="Slide Number Placeholder 6"/>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279261"/>
            <a:ext cx="4041775" cy="533136"/>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5296960"/>
            <a:ext cx="2133600" cy="304271"/>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is-IS"/>
              <a:t>CS447</a:t>
            </a:r>
            <a:endParaRPr lang="en-US"/>
          </a:p>
        </p:txBody>
      </p:sp>
      <p:sp>
        <p:nvSpPr>
          <p:cNvPr id="9" name="Slide Number Placeholder 8"/>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5296960"/>
            <a:ext cx="2133600" cy="304271"/>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5296960"/>
            <a:ext cx="2133600" cy="304271"/>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is-IS"/>
              <a:t>CS447</a:t>
            </a:r>
            <a:endParaRPr lang="en-US"/>
          </a:p>
        </p:txBody>
      </p:sp>
      <p:sp>
        <p:nvSpPr>
          <p:cNvPr id="4" name="Slide Number Placeholder 3"/>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050" y="227544"/>
            <a:ext cx="5111750" cy="4877594"/>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195919"/>
            <a:ext cx="3008313" cy="3909219"/>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a:xfrm>
            <a:off x="457200" y="5296960"/>
            <a:ext cx="2133600" cy="304271"/>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is-IS"/>
              <a:t>CS447</a:t>
            </a:r>
            <a:endParaRPr lang="en-US"/>
          </a:p>
        </p:txBody>
      </p:sp>
      <p:sp>
        <p:nvSpPr>
          <p:cNvPr id="7" name="Slide Number Placeholder 6"/>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5600700"/>
            <a:ext cx="9144000" cy="114300"/>
          </a:xfrm>
          <a:prstGeom prst="rect">
            <a:avLst/>
          </a:prstGeom>
          <a:solidFill>
            <a:srgbClr val="563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7" name="Rectangle 6"/>
          <p:cNvSpPr/>
          <p:nvPr/>
        </p:nvSpPr>
        <p:spPr>
          <a:xfrm>
            <a:off x="0" y="0"/>
            <a:ext cx="9144000" cy="495300"/>
          </a:xfrm>
          <a:prstGeom prst="rect">
            <a:avLst/>
          </a:prstGeom>
          <a:solidFill>
            <a:srgbClr val="563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2" name="Title Placeholder 1"/>
          <p:cNvSpPr>
            <a:spLocks noGrp="1"/>
          </p:cNvSpPr>
          <p:nvPr>
            <p:ph type="title"/>
          </p:nvPr>
        </p:nvSpPr>
        <p:spPr>
          <a:xfrm>
            <a:off x="152400" y="0"/>
            <a:ext cx="8991600" cy="4953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495301"/>
            <a:ext cx="8991600" cy="480165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5296960"/>
            <a:ext cx="12192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s-IS"/>
              <a:t>CS447</a:t>
            </a:r>
            <a:endParaRPr lang="en-US" dirty="0"/>
          </a:p>
        </p:txBody>
      </p:sp>
      <p:sp>
        <p:nvSpPr>
          <p:cNvPr id="6" name="Slide Number Placeholder 5"/>
          <p:cNvSpPr>
            <a:spLocks noGrp="1"/>
          </p:cNvSpPr>
          <p:nvPr>
            <p:ph type="sldNum" sz="quarter" idx="4"/>
          </p:nvPr>
        </p:nvSpPr>
        <p:spPr>
          <a:xfrm>
            <a:off x="8458200" y="5296960"/>
            <a:ext cx="6858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3552B95B-556F-44BD-91A5-D80C1B9E2BB3}" type="slidenum">
              <a:rPr lang="en-US" smtClean="0"/>
              <a:pPr/>
              <a:t>‹#›</a:t>
            </a:fld>
            <a:endParaRPr lang="en-US"/>
          </a:p>
        </p:txBody>
      </p:sp>
    </p:spTree>
    <p:extLst>
      <p:ext uri="{BB962C8B-B14F-4D97-AF65-F5344CB8AC3E}">
        <p14:creationId xmlns:p14="http://schemas.microsoft.com/office/powerpoint/2010/main" val="109772409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hf hdr="0" dt="0"/>
  <p:txStyles>
    <p:titleStyle>
      <a:lvl1pPr algn="l" defTabSz="822960" rtl="0" eaLnBrk="1" latinLnBrk="0" hangingPunct="1">
        <a:spcBef>
          <a:spcPct val="0"/>
        </a:spcBef>
        <a:buNone/>
        <a:defRPr sz="2800" b="1" kern="1200">
          <a:solidFill>
            <a:schemeClr val="bg1"/>
          </a:solidFill>
          <a:latin typeface="+mj-lt"/>
          <a:ea typeface="GulimChe" pitchFamily="49" charset="-127"/>
          <a:cs typeface="MoolBoran" pitchFamily="34" charset="0"/>
        </a:defRPr>
      </a:lvl1pPr>
    </p:titleStyle>
    <p:bodyStyle>
      <a:lvl1pPr marL="204312" indent="-204312" algn="l" defTabSz="822960" rtl="0" eaLnBrk="1" latinLnBrk="0" hangingPunct="1">
        <a:spcBef>
          <a:spcPts val="0"/>
        </a:spcBef>
        <a:buSzPct val="150000"/>
        <a:buFont typeface="Arial" pitchFamily="34" charset="0"/>
        <a:buChar char="•"/>
        <a:defRPr sz="2200" kern="1200">
          <a:solidFill>
            <a:schemeClr val="tx1"/>
          </a:solidFill>
          <a:latin typeface="+mn-lt"/>
          <a:ea typeface="+mn-ea"/>
          <a:cs typeface="+mn-cs"/>
        </a:defRPr>
      </a:lvl1pPr>
      <a:lvl2pPr marL="415767" indent="-207170" algn="l" defTabSz="822960" rtl="0" eaLnBrk="1" latinLnBrk="0" hangingPunct="1">
        <a:spcBef>
          <a:spcPts val="0"/>
        </a:spcBef>
        <a:buFont typeface="Courier New" pitchFamily="49" charset="0"/>
        <a:buChar char="o"/>
        <a:defRPr sz="2200" kern="1200">
          <a:solidFill>
            <a:schemeClr val="tx1"/>
          </a:solidFill>
          <a:latin typeface="+mn-lt"/>
          <a:ea typeface="+mn-ea"/>
          <a:cs typeface="+mn-cs"/>
        </a:defRPr>
      </a:lvl2pPr>
      <a:lvl3pPr marL="620078" indent="-205740" algn="l" defTabSz="822960" rtl="0" eaLnBrk="1" latinLnBrk="0" hangingPunct="1">
        <a:spcBef>
          <a:spcPts val="0"/>
        </a:spcBef>
        <a:buFont typeface="Wingdings" pitchFamily="2" charset="2"/>
        <a:buChar char="§"/>
        <a:defRPr sz="2200" kern="1200">
          <a:solidFill>
            <a:schemeClr val="tx1"/>
          </a:solidFill>
          <a:latin typeface="+mn-lt"/>
          <a:ea typeface="+mn-ea"/>
          <a:cs typeface="+mn-cs"/>
        </a:defRPr>
      </a:lvl3pPr>
      <a:lvl4pPr marL="821532" indent="-205740" algn="l" defTabSz="822960" rtl="0" eaLnBrk="1" latinLnBrk="0" hangingPunct="1">
        <a:spcBef>
          <a:spcPts val="0"/>
        </a:spcBef>
        <a:buFont typeface="Arial" pitchFamily="34" charset="0"/>
        <a:buChar char="–"/>
        <a:defRPr sz="2200" kern="1200">
          <a:solidFill>
            <a:schemeClr val="tx1"/>
          </a:solidFill>
          <a:latin typeface="+mn-lt"/>
          <a:ea typeface="+mn-ea"/>
          <a:cs typeface="+mn-cs"/>
        </a:defRPr>
      </a:lvl4pPr>
      <a:lvl5pPr marL="1028700" indent="-205740" algn="l" defTabSz="822960" rtl="0" eaLnBrk="1" latinLnBrk="0" hangingPunct="1">
        <a:spcBef>
          <a:spcPts val="0"/>
        </a:spcBef>
        <a:buFont typeface="Arial" pitchFamily="34" charset="0"/>
        <a:buChar char="»"/>
        <a:defRPr sz="2200" kern="1200">
          <a:solidFill>
            <a:schemeClr val="tx1"/>
          </a:solidFill>
          <a:latin typeface="+mn-lt"/>
          <a:ea typeface="+mn-ea"/>
          <a:cs typeface="+mn-cs"/>
        </a:defRPr>
      </a:lvl5pPr>
      <a:lvl6pPr marL="226314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1"/>
            <a:ext cx="8077200" cy="1225021"/>
          </a:xfrm>
        </p:spPr>
        <p:txBody>
          <a:bodyPr/>
          <a:lstStyle/>
          <a:p>
            <a:r>
              <a:rPr lang="en-US" dirty="0">
                <a:latin typeface="+mj-lt"/>
              </a:rPr>
              <a:t>FSMs and</a:t>
            </a:r>
            <a:r>
              <a:rPr lang="en-US" dirty="0"/>
              <a:t> </a:t>
            </a:r>
            <a:r>
              <a:rPr lang="en-US" dirty="0">
                <a:latin typeface="+mj-lt"/>
              </a:rPr>
              <a:t>Multiplication</a:t>
            </a:r>
            <a:endParaRPr lang="en-US" sz="2400" b="1" dirty="0">
              <a:latin typeface="+mj-lt"/>
            </a:endParaRPr>
          </a:p>
        </p:txBody>
      </p:sp>
      <p:sp>
        <p:nvSpPr>
          <p:cNvPr id="3" name="Subtitle 2"/>
          <p:cNvSpPr>
            <a:spLocks noGrp="1"/>
          </p:cNvSpPr>
          <p:nvPr>
            <p:ph type="subTitle" idx="1"/>
          </p:nvPr>
        </p:nvSpPr>
        <p:spPr/>
        <p:txBody>
          <a:bodyPr/>
          <a:lstStyle/>
          <a:p>
            <a:r>
              <a:rPr lang="en-US" dirty="0"/>
              <a:t>CS 0447</a:t>
            </a:r>
          </a:p>
          <a:p>
            <a:r>
              <a:rPr lang="en-US" dirty="0"/>
              <a:t>Jarrett Billingsley</a:t>
            </a:r>
          </a:p>
        </p:txBody>
      </p:sp>
    </p:spTree>
    <p:extLst>
      <p:ext uri="{BB962C8B-B14F-4D97-AF65-F5344CB8AC3E}">
        <p14:creationId xmlns:p14="http://schemas.microsoft.com/office/powerpoint/2010/main" val="361208656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3FD55-BB41-8F47-9A7A-876F9BF444FE}"/>
              </a:ext>
            </a:extLst>
          </p:cNvPr>
          <p:cNvSpPr>
            <a:spLocks noGrp="1"/>
          </p:cNvSpPr>
          <p:nvPr>
            <p:ph type="title"/>
          </p:nvPr>
        </p:nvSpPr>
        <p:spPr/>
        <p:txBody>
          <a:bodyPr/>
          <a:lstStyle/>
          <a:p>
            <a:r>
              <a:rPr lang="en-US" dirty="0" err="1"/>
              <a:t>idc</a:t>
            </a:r>
            <a:endParaRPr lang="en-US" dirty="0"/>
          </a:p>
        </p:txBody>
      </p:sp>
      <p:sp>
        <p:nvSpPr>
          <p:cNvPr id="3" name="Content Placeholder 2">
            <a:extLst>
              <a:ext uri="{FF2B5EF4-FFF2-40B4-BE49-F238E27FC236}">
                <a16:creationId xmlns:a16="http://schemas.microsoft.com/office/drawing/2014/main" id="{811C0E59-7BF5-EC40-81A4-3CE22AAE344F}"/>
              </a:ext>
            </a:extLst>
          </p:cNvPr>
          <p:cNvSpPr>
            <a:spLocks noGrp="1"/>
          </p:cNvSpPr>
          <p:nvPr>
            <p:ph idx="1"/>
          </p:nvPr>
        </p:nvSpPr>
        <p:spPr>
          <a:xfrm>
            <a:off x="152400" y="495301"/>
            <a:ext cx="5169535" cy="1523999"/>
          </a:xfrm>
        </p:spPr>
        <p:txBody>
          <a:bodyPr/>
          <a:lstStyle/>
          <a:p>
            <a:r>
              <a:rPr lang="en-US" dirty="0"/>
              <a:t>we've got a bunch of empty inputs.</a:t>
            </a:r>
          </a:p>
          <a:p>
            <a:pPr lvl="1"/>
            <a:r>
              <a:rPr lang="en-US" b="1" dirty="0"/>
              <a:t>what do we put in there?</a:t>
            </a:r>
          </a:p>
          <a:p>
            <a:r>
              <a:rPr lang="en-US" dirty="0"/>
              <a:t>one way of shortening a big truth or transition table is to use </a:t>
            </a:r>
            <a:r>
              <a:rPr lang="en-US" b="1" dirty="0"/>
              <a:t>X's</a:t>
            </a:r>
            <a:r>
              <a:rPr lang="en-US" dirty="0"/>
              <a:t>.</a:t>
            </a:r>
          </a:p>
        </p:txBody>
      </p:sp>
      <p:sp>
        <p:nvSpPr>
          <p:cNvPr id="4" name="Footer Placeholder 3">
            <a:extLst>
              <a:ext uri="{FF2B5EF4-FFF2-40B4-BE49-F238E27FC236}">
                <a16:creationId xmlns:a16="http://schemas.microsoft.com/office/drawing/2014/main" id="{6CB0EB08-6DA0-E341-90AF-E9DA552585EE}"/>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DB0D8506-D8B0-8F4C-AA09-7C4D7D1F6919}"/>
              </a:ext>
            </a:extLst>
          </p:cNvPr>
          <p:cNvSpPr>
            <a:spLocks noGrp="1"/>
          </p:cNvSpPr>
          <p:nvPr>
            <p:ph type="sldNum" sz="quarter" idx="12"/>
          </p:nvPr>
        </p:nvSpPr>
        <p:spPr/>
        <p:txBody>
          <a:bodyPr/>
          <a:lstStyle/>
          <a:p>
            <a:fld id="{3552B95B-556F-44BD-91A5-D80C1B9E2BB3}" type="slidenum">
              <a:rPr lang="en-US" smtClean="0"/>
              <a:pPr/>
              <a:t>10</a:t>
            </a:fld>
            <a:endParaRPr lang="en-US"/>
          </a:p>
        </p:txBody>
      </p:sp>
      <p:graphicFrame>
        <p:nvGraphicFramePr>
          <p:cNvPr id="6" name="Table 5">
            <a:extLst>
              <a:ext uri="{FF2B5EF4-FFF2-40B4-BE49-F238E27FC236}">
                <a16:creationId xmlns:a16="http://schemas.microsoft.com/office/drawing/2014/main" id="{F308AD07-F575-E04C-A5F1-26EFFCFD9C31}"/>
              </a:ext>
            </a:extLst>
          </p:cNvPr>
          <p:cNvGraphicFramePr>
            <a:graphicFrameLocks noGrp="1"/>
          </p:cNvGraphicFramePr>
          <p:nvPr>
            <p:extLst>
              <p:ext uri="{D42A27DB-BD31-4B8C-83A1-F6EECF244321}">
                <p14:modId xmlns:p14="http://schemas.microsoft.com/office/powerpoint/2010/main" val="1826750439"/>
              </p:ext>
            </p:extLst>
          </p:nvPr>
        </p:nvGraphicFramePr>
        <p:xfrm>
          <a:off x="5321935" y="989372"/>
          <a:ext cx="3698240" cy="4192524"/>
        </p:xfrm>
        <a:graphic>
          <a:graphicData uri="http://schemas.openxmlformats.org/drawingml/2006/table">
            <a:tbl>
              <a:tblPr firstRow="1" lastCol="1" bandRow="1">
                <a:tableStyleId>{00A15C55-8517-42AA-B614-E9B94910E393}</a:tableStyleId>
              </a:tblPr>
              <a:tblGrid>
                <a:gridCol w="1300480">
                  <a:extLst>
                    <a:ext uri="{9D8B030D-6E8A-4147-A177-3AD203B41FA5}">
                      <a16:colId xmlns:a16="http://schemas.microsoft.com/office/drawing/2014/main" val="2230085109"/>
                    </a:ext>
                  </a:extLst>
                </a:gridCol>
                <a:gridCol w="365760">
                  <a:extLst>
                    <a:ext uri="{9D8B030D-6E8A-4147-A177-3AD203B41FA5}">
                      <a16:colId xmlns:a16="http://schemas.microsoft.com/office/drawing/2014/main" val="4134868923"/>
                    </a:ext>
                  </a:extLst>
                </a:gridCol>
                <a:gridCol w="365760">
                  <a:extLst>
                    <a:ext uri="{9D8B030D-6E8A-4147-A177-3AD203B41FA5}">
                      <a16:colId xmlns:a16="http://schemas.microsoft.com/office/drawing/2014/main" val="1053033246"/>
                    </a:ext>
                  </a:extLst>
                </a:gridCol>
                <a:gridCol w="365760">
                  <a:extLst>
                    <a:ext uri="{9D8B030D-6E8A-4147-A177-3AD203B41FA5}">
                      <a16:colId xmlns:a16="http://schemas.microsoft.com/office/drawing/2014/main" val="717263990"/>
                    </a:ext>
                  </a:extLst>
                </a:gridCol>
                <a:gridCol w="1300480">
                  <a:extLst>
                    <a:ext uri="{9D8B030D-6E8A-4147-A177-3AD203B41FA5}">
                      <a16:colId xmlns:a16="http://schemas.microsoft.com/office/drawing/2014/main" val="19137607"/>
                    </a:ext>
                  </a:extLst>
                </a:gridCol>
              </a:tblGrid>
              <a:tr h="626364">
                <a:tc>
                  <a:txBody>
                    <a:bodyPr/>
                    <a:lstStyle/>
                    <a:p>
                      <a:pPr algn="ctr"/>
                      <a:r>
                        <a:rPr lang="en-US" sz="2800" dirty="0"/>
                        <a:t>S</a:t>
                      </a:r>
                      <a:r>
                        <a:rPr lang="en-US" sz="2800" i="1" baseline="-25000" dirty="0"/>
                        <a:t>n</a:t>
                      </a:r>
                    </a:p>
                  </a:txBody>
                  <a:tcPr anchor="ctr"/>
                </a:tc>
                <a:tc>
                  <a:txBody>
                    <a:bodyPr/>
                    <a:lstStyle/>
                    <a:p>
                      <a:pPr algn="ctr"/>
                      <a:r>
                        <a:rPr lang="en-US" sz="2000" i="0" baseline="0" dirty="0"/>
                        <a:t>pad</a:t>
                      </a:r>
                    </a:p>
                  </a:txBody>
                  <a:tcPr vert="vert" anchor="ctr"/>
                </a:tc>
                <a:tc>
                  <a:txBody>
                    <a:bodyPr/>
                    <a:lstStyle/>
                    <a:p>
                      <a:pPr algn="ctr"/>
                      <a:r>
                        <a:rPr lang="en-US" sz="2000" i="0" baseline="0" dirty="0"/>
                        <a:t>OS</a:t>
                      </a:r>
                    </a:p>
                  </a:txBody>
                  <a:tcPr vert="vert" anchor="ctr"/>
                </a:tc>
                <a:tc>
                  <a:txBody>
                    <a:bodyPr/>
                    <a:lstStyle/>
                    <a:p>
                      <a:pPr algn="ctr"/>
                      <a:r>
                        <a:rPr lang="en-US" sz="2000" i="0" baseline="0" dirty="0"/>
                        <a:t>CS</a:t>
                      </a:r>
                    </a:p>
                  </a:txBody>
                  <a:tcPr vert="vert" anchor="ctr"/>
                </a:tc>
                <a:tc>
                  <a:txBody>
                    <a:bodyPr/>
                    <a:lstStyle/>
                    <a:p>
                      <a:pPr algn="ctr"/>
                      <a:r>
                        <a:rPr lang="en-US" sz="2800" dirty="0"/>
                        <a:t>S</a:t>
                      </a:r>
                      <a:r>
                        <a:rPr lang="en-US" sz="2800" i="1" baseline="-25000" dirty="0"/>
                        <a:t>n+1</a:t>
                      </a:r>
                    </a:p>
                  </a:txBody>
                  <a:tcPr anchor="ctr"/>
                </a:tc>
                <a:extLst>
                  <a:ext uri="{0D108BD9-81ED-4DB2-BD59-A6C34878D82A}">
                    <a16:rowId xmlns:a16="http://schemas.microsoft.com/office/drawing/2014/main" val="1904232175"/>
                  </a:ext>
                </a:extLst>
              </a:tr>
              <a:tr h="353907">
                <a:tc>
                  <a:txBody>
                    <a:bodyPr/>
                    <a:lstStyle/>
                    <a:p>
                      <a:pPr algn="ctr"/>
                      <a:r>
                        <a:rPr lang="en-US" sz="2000" b="1" dirty="0">
                          <a:latin typeface="Consolas" panose="020B0609020204030204" pitchFamily="49" charset="0"/>
                          <a:cs typeface="Consolas" panose="020B0609020204030204" pitchFamily="49" charset="0"/>
                        </a:rPr>
                        <a:t>closed</a:t>
                      </a:r>
                    </a:p>
                  </a:txBody>
                  <a:tcPr/>
                </a:tc>
                <a:tc>
                  <a:txBody>
                    <a:bodyPr/>
                    <a:lstStyle/>
                    <a:p>
                      <a:pPr algn="ctr"/>
                      <a:r>
                        <a:rPr lang="en-US" sz="2000" b="1" dirty="0">
                          <a:latin typeface="Consolas" panose="020B0609020204030204" pitchFamily="49" charset="0"/>
                          <a:cs typeface="Consolas" panose="020B0609020204030204" pitchFamily="49" charset="0"/>
                        </a:rPr>
                        <a:t>0</a:t>
                      </a:r>
                    </a:p>
                  </a:txBody>
                  <a:tcPr/>
                </a:tc>
                <a:tc>
                  <a:txBody>
                    <a:bodyPr/>
                    <a:lstStyle/>
                    <a:p>
                      <a:pPr algn="ctr"/>
                      <a:endParaRPr lang="en-US" sz="2000" b="1" dirty="0">
                        <a:latin typeface="Consolas" panose="020B0609020204030204" pitchFamily="49" charset="0"/>
                        <a:cs typeface="Consolas" panose="020B0609020204030204" pitchFamily="49" charset="0"/>
                      </a:endParaRPr>
                    </a:p>
                  </a:txBody>
                  <a:tcPr/>
                </a:tc>
                <a:tc>
                  <a:txBody>
                    <a:bodyPr/>
                    <a:lstStyle/>
                    <a:p>
                      <a:pPr algn="ctr"/>
                      <a:endParaRPr lang="en-US" sz="2000" b="1" dirty="0">
                        <a:latin typeface="Consolas" panose="020B0609020204030204" pitchFamily="49" charset="0"/>
                        <a:cs typeface="Consolas" panose="020B0609020204030204" pitchFamily="49" charset="0"/>
                      </a:endParaRPr>
                    </a:p>
                  </a:txBody>
                  <a:tcPr/>
                </a:tc>
                <a:tc>
                  <a:txBody>
                    <a:bodyPr/>
                    <a:lstStyle/>
                    <a:p>
                      <a:pPr algn="ctr"/>
                      <a:r>
                        <a:rPr lang="en-US" sz="2000" b="1" dirty="0">
                          <a:latin typeface="Consolas" panose="020B0609020204030204" pitchFamily="49" charset="0"/>
                          <a:cs typeface="Consolas" panose="020B0609020204030204" pitchFamily="49" charset="0"/>
                        </a:rPr>
                        <a:t>closed</a:t>
                      </a:r>
                    </a:p>
                  </a:txBody>
                  <a:tcPr/>
                </a:tc>
                <a:extLst>
                  <a:ext uri="{0D108BD9-81ED-4DB2-BD59-A6C34878D82A}">
                    <a16:rowId xmlns:a16="http://schemas.microsoft.com/office/drawing/2014/main" val="1197370232"/>
                  </a:ext>
                </a:extLst>
              </a:tr>
              <a:tr h="353907">
                <a:tc>
                  <a:txBody>
                    <a:bodyPr/>
                    <a:lstStyle/>
                    <a:p>
                      <a:pPr algn="ctr"/>
                      <a:r>
                        <a:rPr lang="en-US" sz="2000" b="1" dirty="0">
                          <a:latin typeface="Consolas" panose="020B0609020204030204" pitchFamily="49" charset="0"/>
                          <a:cs typeface="Consolas" panose="020B0609020204030204" pitchFamily="49" charset="0"/>
                        </a:rPr>
                        <a:t>closed</a:t>
                      </a:r>
                    </a:p>
                  </a:txBody>
                  <a:tcPr/>
                </a:tc>
                <a:tc>
                  <a:txBody>
                    <a:bodyPr/>
                    <a:lstStyle/>
                    <a:p>
                      <a:pPr algn="ctr"/>
                      <a:r>
                        <a:rPr lang="en-US" sz="2000" b="1" dirty="0">
                          <a:latin typeface="Consolas" panose="020B0609020204030204" pitchFamily="49" charset="0"/>
                          <a:cs typeface="Consolas" panose="020B0609020204030204" pitchFamily="49" charset="0"/>
                        </a:rPr>
                        <a:t>1</a:t>
                      </a:r>
                    </a:p>
                  </a:txBody>
                  <a:tcPr/>
                </a:tc>
                <a:tc>
                  <a:txBody>
                    <a:bodyPr/>
                    <a:lstStyle/>
                    <a:p>
                      <a:pPr algn="ctr"/>
                      <a:endParaRPr lang="en-US" sz="2000" b="1" dirty="0">
                        <a:latin typeface="Consolas" panose="020B0609020204030204" pitchFamily="49" charset="0"/>
                        <a:cs typeface="Consolas" panose="020B0609020204030204" pitchFamily="49" charset="0"/>
                      </a:endParaRPr>
                    </a:p>
                  </a:txBody>
                  <a:tcPr/>
                </a:tc>
                <a:tc>
                  <a:txBody>
                    <a:bodyPr/>
                    <a:lstStyle/>
                    <a:p>
                      <a:pPr algn="ctr"/>
                      <a:endParaRPr lang="en-US" sz="2000" b="1" dirty="0">
                        <a:latin typeface="Consolas" panose="020B0609020204030204" pitchFamily="49" charset="0"/>
                        <a:cs typeface="Consolas" panose="020B0609020204030204" pitchFamily="49" charset="0"/>
                      </a:endParaRPr>
                    </a:p>
                  </a:txBody>
                  <a:tcPr/>
                </a:tc>
                <a:tc>
                  <a:txBody>
                    <a:bodyPr/>
                    <a:lstStyle/>
                    <a:p>
                      <a:pPr algn="ctr"/>
                      <a:r>
                        <a:rPr lang="en-US" sz="2000" b="1" dirty="0">
                          <a:latin typeface="Consolas" panose="020B0609020204030204" pitchFamily="49" charset="0"/>
                          <a:cs typeface="Consolas" panose="020B0609020204030204" pitchFamily="49" charset="0"/>
                        </a:rPr>
                        <a:t>opening</a:t>
                      </a:r>
                    </a:p>
                  </a:txBody>
                  <a:tcPr/>
                </a:tc>
                <a:extLst>
                  <a:ext uri="{0D108BD9-81ED-4DB2-BD59-A6C34878D82A}">
                    <a16:rowId xmlns:a16="http://schemas.microsoft.com/office/drawing/2014/main" val="1226459934"/>
                  </a:ext>
                </a:extLst>
              </a:tr>
              <a:tr h="353907">
                <a:tc>
                  <a:txBody>
                    <a:bodyPr/>
                    <a:lstStyle/>
                    <a:p>
                      <a:pPr algn="ctr"/>
                      <a:r>
                        <a:rPr lang="en-US" sz="2000" b="1" dirty="0">
                          <a:latin typeface="Consolas" panose="020B0609020204030204" pitchFamily="49" charset="0"/>
                          <a:cs typeface="Consolas" panose="020B0609020204030204" pitchFamily="49" charset="0"/>
                        </a:rPr>
                        <a:t>opening</a:t>
                      </a:r>
                    </a:p>
                  </a:txBody>
                  <a:tcPr/>
                </a:tc>
                <a:tc>
                  <a:txBody>
                    <a:bodyPr/>
                    <a:lstStyle/>
                    <a:p>
                      <a:pPr algn="ctr"/>
                      <a:endParaRPr lang="en-US" sz="2000" b="1" dirty="0">
                        <a:latin typeface="Consolas" panose="020B0609020204030204" pitchFamily="49" charset="0"/>
                        <a:cs typeface="Consolas" panose="020B0609020204030204" pitchFamily="49" charset="0"/>
                      </a:endParaRPr>
                    </a:p>
                  </a:txBody>
                  <a:tcPr/>
                </a:tc>
                <a:tc>
                  <a:txBody>
                    <a:bodyPr/>
                    <a:lstStyle/>
                    <a:p>
                      <a:pPr algn="ctr"/>
                      <a:r>
                        <a:rPr lang="en-US" sz="2000" b="1" dirty="0">
                          <a:latin typeface="Consolas" panose="020B0609020204030204" pitchFamily="49" charset="0"/>
                          <a:cs typeface="Consolas" panose="020B0609020204030204" pitchFamily="49" charset="0"/>
                        </a:rPr>
                        <a:t>0</a:t>
                      </a:r>
                    </a:p>
                  </a:txBody>
                  <a:tcPr/>
                </a:tc>
                <a:tc>
                  <a:txBody>
                    <a:bodyPr/>
                    <a:lstStyle/>
                    <a:p>
                      <a:pPr algn="ctr"/>
                      <a:endParaRPr lang="en-US" sz="2000" b="1" dirty="0">
                        <a:latin typeface="Consolas" panose="020B0609020204030204" pitchFamily="49" charset="0"/>
                        <a:cs typeface="Consolas" panose="020B0609020204030204" pitchFamily="49" charset="0"/>
                      </a:endParaRPr>
                    </a:p>
                  </a:txBody>
                  <a:tcPr/>
                </a:tc>
                <a:tc>
                  <a:txBody>
                    <a:bodyPr/>
                    <a:lstStyle/>
                    <a:p>
                      <a:pPr algn="ctr"/>
                      <a:r>
                        <a:rPr lang="en-US" sz="2000" b="1" dirty="0">
                          <a:latin typeface="Consolas" panose="020B0609020204030204" pitchFamily="49" charset="0"/>
                          <a:cs typeface="Consolas" panose="020B0609020204030204" pitchFamily="49" charset="0"/>
                        </a:rPr>
                        <a:t>opening</a:t>
                      </a:r>
                    </a:p>
                  </a:txBody>
                  <a:tcPr/>
                </a:tc>
                <a:extLst>
                  <a:ext uri="{0D108BD9-81ED-4DB2-BD59-A6C34878D82A}">
                    <a16:rowId xmlns:a16="http://schemas.microsoft.com/office/drawing/2014/main" val="3377846372"/>
                  </a:ext>
                </a:extLst>
              </a:tr>
              <a:tr h="353907">
                <a:tc>
                  <a:txBody>
                    <a:bodyPr/>
                    <a:lstStyle/>
                    <a:p>
                      <a:pPr algn="ctr"/>
                      <a:r>
                        <a:rPr lang="en-US" sz="2000" b="1" dirty="0">
                          <a:latin typeface="Consolas" panose="020B0609020204030204" pitchFamily="49" charset="0"/>
                          <a:cs typeface="Consolas" panose="020B0609020204030204" pitchFamily="49" charset="0"/>
                        </a:rPr>
                        <a:t>opening</a:t>
                      </a:r>
                    </a:p>
                  </a:txBody>
                  <a:tcPr/>
                </a:tc>
                <a:tc>
                  <a:txBody>
                    <a:bodyPr/>
                    <a:lstStyle/>
                    <a:p>
                      <a:pPr algn="ctr"/>
                      <a:endParaRPr lang="en-US" sz="2000" b="1" dirty="0">
                        <a:latin typeface="Consolas" panose="020B0609020204030204" pitchFamily="49" charset="0"/>
                        <a:cs typeface="Consolas" panose="020B0609020204030204" pitchFamily="49" charset="0"/>
                      </a:endParaRPr>
                    </a:p>
                  </a:txBody>
                  <a:tcPr/>
                </a:tc>
                <a:tc>
                  <a:txBody>
                    <a:bodyPr/>
                    <a:lstStyle/>
                    <a:p>
                      <a:pPr algn="ctr"/>
                      <a:r>
                        <a:rPr lang="en-US" sz="2000" b="1" dirty="0">
                          <a:latin typeface="Consolas" panose="020B0609020204030204" pitchFamily="49" charset="0"/>
                          <a:cs typeface="Consolas" panose="020B0609020204030204" pitchFamily="49" charset="0"/>
                        </a:rPr>
                        <a:t>1</a:t>
                      </a:r>
                    </a:p>
                  </a:txBody>
                  <a:tcPr/>
                </a:tc>
                <a:tc>
                  <a:txBody>
                    <a:bodyPr/>
                    <a:lstStyle/>
                    <a:p>
                      <a:pPr algn="ctr"/>
                      <a:endParaRPr lang="en-US" sz="2000" b="1" dirty="0">
                        <a:latin typeface="Consolas" panose="020B0609020204030204" pitchFamily="49" charset="0"/>
                        <a:cs typeface="Consolas" panose="020B0609020204030204" pitchFamily="49" charset="0"/>
                      </a:endParaRPr>
                    </a:p>
                  </a:txBody>
                  <a:tcPr/>
                </a:tc>
                <a:tc>
                  <a:txBody>
                    <a:bodyPr/>
                    <a:lstStyle/>
                    <a:p>
                      <a:pPr algn="ctr"/>
                      <a:r>
                        <a:rPr lang="en-US" sz="2000" b="1" dirty="0">
                          <a:latin typeface="Consolas" panose="020B0609020204030204" pitchFamily="49" charset="0"/>
                          <a:cs typeface="Consolas" panose="020B0609020204030204" pitchFamily="49" charset="0"/>
                        </a:rPr>
                        <a:t>open</a:t>
                      </a:r>
                    </a:p>
                  </a:txBody>
                  <a:tcPr/>
                </a:tc>
                <a:extLst>
                  <a:ext uri="{0D108BD9-81ED-4DB2-BD59-A6C34878D82A}">
                    <a16:rowId xmlns:a16="http://schemas.microsoft.com/office/drawing/2014/main" val="2200775016"/>
                  </a:ext>
                </a:extLst>
              </a:tr>
              <a:tr h="353907">
                <a:tc>
                  <a:txBody>
                    <a:bodyPr/>
                    <a:lstStyle/>
                    <a:p>
                      <a:pPr algn="ctr"/>
                      <a:r>
                        <a:rPr lang="en-US" sz="2000" b="1" dirty="0">
                          <a:latin typeface="Consolas" panose="020B0609020204030204" pitchFamily="49" charset="0"/>
                          <a:cs typeface="Consolas" panose="020B0609020204030204" pitchFamily="49" charset="0"/>
                        </a:rPr>
                        <a:t>open</a:t>
                      </a:r>
                    </a:p>
                  </a:txBody>
                  <a:tcPr/>
                </a:tc>
                <a:tc>
                  <a:txBody>
                    <a:bodyPr/>
                    <a:lstStyle/>
                    <a:p>
                      <a:pPr algn="ctr"/>
                      <a:r>
                        <a:rPr lang="en-US" sz="2000" b="1" dirty="0">
                          <a:latin typeface="Consolas" panose="020B0609020204030204" pitchFamily="49" charset="0"/>
                          <a:cs typeface="Consolas" panose="020B0609020204030204" pitchFamily="49" charset="0"/>
                        </a:rPr>
                        <a:t>1</a:t>
                      </a:r>
                    </a:p>
                  </a:txBody>
                  <a:tcPr/>
                </a:tc>
                <a:tc>
                  <a:txBody>
                    <a:bodyPr/>
                    <a:lstStyle/>
                    <a:p>
                      <a:pPr algn="ctr"/>
                      <a:endParaRPr lang="en-US" sz="2000" b="1" dirty="0">
                        <a:latin typeface="Consolas" panose="020B0609020204030204" pitchFamily="49" charset="0"/>
                        <a:cs typeface="Consolas" panose="020B0609020204030204" pitchFamily="49" charset="0"/>
                      </a:endParaRPr>
                    </a:p>
                  </a:txBody>
                  <a:tcPr/>
                </a:tc>
                <a:tc>
                  <a:txBody>
                    <a:bodyPr/>
                    <a:lstStyle/>
                    <a:p>
                      <a:pPr algn="ctr"/>
                      <a:endParaRPr lang="en-US" sz="2000" b="1" dirty="0">
                        <a:latin typeface="Consolas" panose="020B0609020204030204" pitchFamily="49" charset="0"/>
                        <a:cs typeface="Consolas" panose="020B0609020204030204" pitchFamily="49" charset="0"/>
                      </a:endParaRPr>
                    </a:p>
                  </a:txBody>
                  <a:tcPr/>
                </a:tc>
                <a:tc>
                  <a:txBody>
                    <a:bodyPr/>
                    <a:lstStyle/>
                    <a:p>
                      <a:pPr algn="ctr"/>
                      <a:r>
                        <a:rPr lang="en-US" sz="2000" b="1" dirty="0">
                          <a:latin typeface="Consolas" panose="020B0609020204030204" pitchFamily="49" charset="0"/>
                          <a:cs typeface="Consolas" panose="020B0609020204030204" pitchFamily="49" charset="0"/>
                        </a:rPr>
                        <a:t>open</a:t>
                      </a:r>
                    </a:p>
                  </a:txBody>
                  <a:tcPr/>
                </a:tc>
                <a:extLst>
                  <a:ext uri="{0D108BD9-81ED-4DB2-BD59-A6C34878D82A}">
                    <a16:rowId xmlns:a16="http://schemas.microsoft.com/office/drawing/2014/main" val="3812237282"/>
                  </a:ext>
                </a:extLst>
              </a:tr>
              <a:tr h="353907">
                <a:tc>
                  <a:txBody>
                    <a:bodyPr/>
                    <a:lstStyle/>
                    <a:p>
                      <a:pPr algn="ctr"/>
                      <a:r>
                        <a:rPr lang="en-US" sz="2000" b="1" dirty="0">
                          <a:latin typeface="Consolas" panose="020B0609020204030204" pitchFamily="49" charset="0"/>
                          <a:cs typeface="Consolas" panose="020B0609020204030204" pitchFamily="49" charset="0"/>
                        </a:rPr>
                        <a:t>open</a:t>
                      </a:r>
                    </a:p>
                  </a:txBody>
                  <a:tcPr/>
                </a:tc>
                <a:tc>
                  <a:txBody>
                    <a:bodyPr/>
                    <a:lstStyle/>
                    <a:p>
                      <a:pPr algn="ctr"/>
                      <a:r>
                        <a:rPr lang="en-US" sz="2000" b="1" dirty="0">
                          <a:latin typeface="Consolas" panose="020B0609020204030204" pitchFamily="49" charset="0"/>
                          <a:cs typeface="Consolas" panose="020B0609020204030204" pitchFamily="49" charset="0"/>
                        </a:rPr>
                        <a:t>0</a:t>
                      </a:r>
                    </a:p>
                  </a:txBody>
                  <a:tcPr/>
                </a:tc>
                <a:tc>
                  <a:txBody>
                    <a:bodyPr/>
                    <a:lstStyle/>
                    <a:p>
                      <a:pPr algn="ctr"/>
                      <a:endParaRPr lang="en-US" sz="2000" b="1" dirty="0">
                        <a:latin typeface="Consolas" panose="020B0609020204030204" pitchFamily="49" charset="0"/>
                        <a:cs typeface="Consolas" panose="020B0609020204030204" pitchFamily="49" charset="0"/>
                      </a:endParaRPr>
                    </a:p>
                  </a:txBody>
                  <a:tcPr/>
                </a:tc>
                <a:tc>
                  <a:txBody>
                    <a:bodyPr/>
                    <a:lstStyle/>
                    <a:p>
                      <a:pPr algn="ctr"/>
                      <a:endParaRPr lang="en-US" sz="2000" b="1" dirty="0">
                        <a:latin typeface="Consolas" panose="020B0609020204030204" pitchFamily="49" charset="0"/>
                        <a:cs typeface="Consolas" panose="020B0609020204030204" pitchFamily="49" charset="0"/>
                      </a:endParaRPr>
                    </a:p>
                  </a:txBody>
                  <a:tcPr/>
                </a:tc>
                <a:tc>
                  <a:txBody>
                    <a:bodyPr/>
                    <a:lstStyle/>
                    <a:p>
                      <a:pPr algn="ctr"/>
                      <a:r>
                        <a:rPr lang="en-US" sz="2000" b="1" dirty="0">
                          <a:latin typeface="Consolas" panose="020B0609020204030204" pitchFamily="49" charset="0"/>
                          <a:cs typeface="Consolas" panose="020B0609020204030204" pitchFamily="49" charset="0"/>
                        </a:rPr>
                        <a:t>closing</a:t>
                      </a:r>
                    </a:p>
                  </a:txBody>
                  <a:tcPr/>
                </a:tc>
                <a:extLst>
                  <a:ext uri="{0D108BD9-81ED-4DB2-BD59-A6C34878D82A}">
                    <a16:rowId xmlns:a16="http://schemas.microsoft.com/office/drawing/2014/main" val="17384037"/>
                  </a:ext>
                </a:extLst>
              </a:tr>
              <a:tr h="353907">
                <a:tc>
                  <a:txBody>
                    <a:bodyPr/>
                    <a:lstStyle/>
                    <a:p>
                      <a:pPr algn="ctr"/>
                      <a:r>
                        <a:rPr lang="en-US" sz="2000" b="1" dirty="0">
                          <a:latin typeface="Consolas" panose="020B0609020204030204" pitchFamily="49" charset="0"/>
                          <a:cs typeface="Consolas" panose="020B0609020204030204" pitchFamily="49" charset="0"/>
                        </a:rPr>
                        <a:t>closing</a:t>
                      </a:r>
                    </a:p>
                  </a:txBody>
                  <a:tcPr/>
                </a:tc>
                <a:tc>
                  <a:txBody>
                    <a:bodyPr/>
                    <a:lstStyle/>
                    <a:p>
                      <a:pPr algn="ctr"/>
                      <a:r>
                        <a:rPr lang="en-US" sz="2000" b="1" dirty="0">
                          <a:latin typeface="Consolas" panose="020B0609020204030204" pitchFamily="49" charset="0"/>
                          <a:cs typeface="Consolas" panose="020B0609020204030204" pitchFamily="49" charset="0"/>
                        </a:rPr>
                        <a:t>0</a:t>
                      </a:r>
                    </a:p>
                  </a:txBody>
                  <a:tcPr/>
                </a:tc>
                <a:tc>
                  <a:txBody>
                    <a:bodyPr/>
                    <a:lstStyle/>
                    <a:p>
                      <a:pPr algn="ctr"/>
                      <a:endParaRPr lang="en-US" sz="2000" b="1" dirty="0">
                        <a:latin typeface="Consolas" panose="020B0609020204030204" pitchFamily="49" charset="0"/>
                        <a:cs typeface="Consolas" panose="020B0609020204030204" pitchFamily="49" charset="0"/>
                      </a:endParaRPr>
                    </a:p>
                  </a:txBody>
                  <a:tcPr/>
                </a:tc>
                <a:tc>
                  <a:txBody>
                    <a:bodyPr/>
                    <a:lstStyle/>
                    <a:p>
                      <a:pPr algn="ctr"/>
                      <a:r>
                        <a:rPr lang="en-US" sz="2000" b="1" dirty="0">
                          <a:latin typeface="Consolas" panose="020B0609020204030204" pitchFamily="49" charset="0"/>
                          <a:cs typeface="Consolas" panose="020B0609020204030204" pitchFamily="49" charset="0"/>
                        </a:rPr>
                        <a:t>0</a:t>
                      </a:r>
                    </a:p>
                  </a:txBody>
                  <a:tcPr/>
                </a:tc>
                <a:tc>
                  <a:txBody>
                    <a:bodyPr/>
                    <a:lstStyle/>
                    <a:p>
                      <a:pPr algn="ctr"/>
                      <a:r>
                        <a:rPr lang="en-US" sz="2000" b="1" dirty="0">
                          <a:latin typeface="Consolas" panose="020B0609020204030204" pitchFamily="49" charset="0"/>
                          <a:cs typeface="Consolas" panose="020B0609020204030204" pitchFamily="49" charset="0"/>
                        </a:rPr>
                        <a:t>closing</a:t>
                      </a:r>
                    </a:p>
                  </a:txBody>
                  <a:tcPr/>
                </a:tc>
                <a:extLst>
                  <a:ext uri="{0D108BD9-81ED-4DB2-BD59-A6C34878D82A}">
                    <a16:rowId xmlns:a16="http://schemas.microsoft.com/office/drawing/2014/main" val="2940269916"/>
                  </a:ext>
                </a:extLst>
              </a:tr>
              <a:tr h="353907">
                <a:tc>
                  <a:txBody>
                    <a:bodyPr/>
                    <a:lstStyle/>
                    <a:p>
                      <a:pPr algn="ctr"/>
                      <a:r>
                        <a:rPr lang="en-US" sz="2000" b="1" dirty="0">
                          <a:latin typeface="Consolas" panose="020B0609020204030204" pitchFamily="49" charset="0"/>
                          <a:cs typeface="Consolas" panose="020B0609020204030204" pitchFamily="49" charset="0"/>
                        </a:rPr>
                        <a:t>closing</a:t>
                      </a:r>
                    </a:p>
                  </a:txBody>
                  <a:tcPr/>
                </a:tc>
                <a:tc>
                  <a:txBody>
                    <a:bodyPr/>
                    <a:lstStyle/>
                    <a:p>
                      <a:pPr algn="ctr"/>
                      <a:r>
                        <a:rPr lang="en-US" sz="2000" b="1" dirty="0">
                          <a:latin typeface="Consolas" panose="020B0609020204030204" pitchFamily="49" charset="0"/>
                          <a:cs typeface="Consolas" panose="020B0609020204030204" pitchFamily="49" charset="0"/>
                        </a:rPr>
                        <a:t>1</a:t>
                      </a:r>
                    </a:p>
                  </a:txBody>
                  <a:tcPr/>
                </a:tc>
                <a:tc>
                  <a:txBody>
                    <a:bodyPr/>
                    <a:lstStyle/>
                    <a:p>
                      <a:pPr algn="ctr"/>
                      <a:endParaRPr lang="en-US" sz="2000" b="1" dirty="0">
                        <a:latin typeface="Consolas" panose="020B0609020204030204" pitchFamily="49" charset="0"/>
                        <a:cs typeface="Consolas" panose="020B0609020204030204" pitchFamily="49" charset="0"/>
                      </a:endParaRPr>
                    </a:p>
                  </a:txBody>
                  <a:tcPr/>
                </a:tc>
                <a:tc>
                  <a:txBody>
                    <a:bodyPr/>
                    <a:lstStyle/>
                    <a:p>
                      <a:pPr algn="ctr"/>
                      <a:endParaRPr lang="en-US" sz="2000" b="1" dirty="0">
                        <a:latin typeface="Consolas" panose="020B0609020204030204" pitchFamily="49" charset="0"/>
                        <a:cs typeface="Consolas" panose="020B0609020204030204" pitchFamily="49" charset="0"/>
                      </a:endParaRPr>
                    </a:p>
                  </a:txBody>
                  <a:tcPr/>
                </a:tc>
                <a:tc>
                  <a:txBody>
                    <a:bodyPr/>
                    <a:lstStyle/>
                    <a:p>
                      <a:pPr algn="ctr"/>
                      <a:r>
                        <a:rPr lang="en-US" sz="2000" b="1" dirty="0">
                          <a:latin typeface="Consolas" panose="020B0609020204030204" pitchFamily="49" charset="0"/>
                          <a:cs typeface="Consolas" panose="020B0609020204030204" pitchFamily="49" charset="0"/>
                        </a:rPr>
                        <a:t>opening</a:t>
                      </a:r>
                    </a:p>
                  </a:txBody>
                  <a:tcPr/>
                </a:tc>
                <a:extLst>
                  <a:ext uri="{0D108BD9-81ED-4DB2-BD59-A6C34878D82A}">
                    <a16:rowId xmlns:a16="http://schemas.microsoft.com/office/drawing/2014/main" val="876450547"/>
                  </a:ext>
                </a:extLst>
              </a:tr>
              <a:tr h="353907">
                <a:tc>
                  <a:txBody>
                    <a:bodyPr/>
                    <a:lstStyle/>
                    <a:p>
                      <a:pPr algn="ctr"/>
                      <a:r>
                        <a:rPr lang="en-US" sz="2000" b="1" dirty="0">
                          <a:latin typeface="Consolas" panose="020B0609020204030204" pitchFamily="49" charset="0"/>
                          <a:cs typeface="Consolas" panose="020B0609020204030204" pitchFamily="49" charset="0"/>
                        </a:rPr>
                        <a:t>closing</a:t>
                      </a:r>
                    </a:p>
                  </a:txBody>
                  <a:tcPr/>
                </a:tc>
                <a:tc>
                  <a:txBody>
                    <a:bodyPr/>
                    <a:lstStyle/>
                    <a:p>
                      <a:pPr algn="ctr"/>
                      <a:endParaRPr lang="en-US" sz="2000" b="1" dirty="0">
                        <a:latin typeface="Consolas" panose="020B0609020204030204" pitchFamily="49" charset="0"/>
                        <a:cs typeface="Consolas" panose="020B0609020204030204" pitchFamily="49" charset="0"/>
                      </a:endParaRPr>
                    </a:p>
                  </a:txBody>
                  <a:tcPr/>
                </a:tc>
                <a:tc>
                  <a:txBody>
                    <a:bodyPr/>
                    <a:lstStyle/>
                    <a:p>
                      <a:pPr algn="ctr"/>
                      <a:endParaRPr lang="en-US" sz="2000" b="1" dirty="0">
                        <a:latin typeface="Consolas" panose="020B0609020204030204" pitchFamily="49" charset="0"/>
                        <a:cs typeface="Consolas" panose="020B0609020204030204" pitchFamily="49" charset="0"/>
                      </a:endParaRPr>
                    </a:p>
                  </a:txBody>
                  <a:tcPr/>
                </a:tc>
                <a:tc>
                  <a:txBody>
                    <a:bodyPr/>
                    <a:lstStyle/>
                    <a:p>
                      <a:pPr algn="ctr"/>
                      <a:r>
                        <a:rPr lang="en-US" sz="2000" b="1" dirty="0">
                          <a:latin typeface="Consolas" panose="020B0609020204030204" pitchFamily="49" charset="0"/>
                          <a:cs typeface="Consolas" panose="020B0609020204030204" pitchFamily="49" charset="0"/>
                        </a:rPr>
                        <a:t>1</a:t>
                      </a:r>
                    </a:p>
                  </a:txBody>
                  <a:tcPr/>
                </a:tc>
                <a:tc>
                  <a:txBody>
                    <a:bodyPr/>
                    <a:lstStyle/>
                    <a:p>
                      <a:pPr algn="ctr"/>
                      <a:r>
                        <a:rPr lang="en-US" sz="2000" b="1" dirty="0">
                          <a:latin typeface="Consolas" panose="020B0609020204030204" pitchFamily="49" charset="0"/>
                          <a:cs typeface="Consolas" panose="020B0609020204030204" pitchFamily="49" charset="0"/>
                        </a:rPr>
                        <a:t>closed</a:t>
                      </a:r>
                    </a:p>
                  </a:txBody>
                  <a:tcPr/>
                </a:tc>
                <a:extLst>
                  <a:ext uri="{0D108BD9-81ED-4DB2-BD59-A6C34878D82A}">
                    <a16:rowId xmlns:a16="http://schemas.microsoft.com/office/drawing/2014/main" val="336731243"/>
                  </a:ext>
                </a:extLst>
              </a:tr>
            </a:tbl>
          </a:graphicData>
        </a:graphic>
      </p:graphicFrame>
      <p:sp>
        <p:nvSpPr>
          <p:cNvPr id="35" name="TextBox 34">
            <a:extLst>
              <a:ext uri="{FF2B5EF4-FFF2-40B4-BE49-F238E27FC236}">
                <a16:creationId xmlns:a16="http://schemas.microsoft.com/office/drawing/2014/main" id="{8A71280C-80FD-3246-9AF7-2CD21613C6B7}"/>
              </a:ext>
            </a:extLst>
          </p:cNvPr>
          <p:cNvSpPr txBox="1"/>
          <p:nvPr/>
        </p:nvSpPr>
        <p:spPr>
          <a:xfrm>
            <a:off x="487045" y="2443518"/>
            <a:ext cx="2524125" cy="769441"/>
          </a:xfrm>
          <a:prstGeom prst="rect">
            <a:avLst/>
          </a:prstGeom>
          <a:noFill/>
        </p:spPr>
        <p:txBody>
          <a:bodyPr wrap="square" rtlCol="0">
            <a:spAutoFit/>
          </a:bodyPr>
          <a:lstStyle/>
          <a:p>
            <a:pPr algn="ctr"/>
            <a:r>
              <a:rPr lang="en-US" sz="2200" dirty="0"/>
              <a:t>X is a </a:t>
            </a:r>
            <a:r>
              <a:rPr lang="en-US" sz="2200" b="1" dirty="0"/>
              <a:t>don't-care. </a:t>
            </a:r>
            <a:r>
              <a:rPr lang="en-US" sz="2200" dirty="0"/>
              <a:t>it means "0 or 1."</a:t>
            </a:r>
          </a:p>
        </p:txBody>
      </p:sp>
      <p:sp>
        <p:nvSpPr>
          <p:cNvPr id="37" name="TextBox 36">
            <a:extLst>
              <a:ext uri="{FF2B5EF4-FFF2-40B4-BE49-F238E27FC236}">
                <a16:creationId xmlns:a16="http://schemas.microsoft.com/office/drawing/2014/main" id="{1DA85DC8-B4B0-F843-97D9-7EAD3603F4E7}"/>
              </a:ext>
            </a:extLst>
          </p:cNvPr>
          <p:cNvSpPr txBox="1"/>
          <p:nvPr/>
        </p:nvSpPr>
        <p:spPr>
          <a:xfrm>
            <a:off x="7005420" y="1608535"/>
            <a:ext cx="325730" cy="400110"/>
          </a:xfrm>
          <a:prstGeom prst="rect">
            <a:avLst/>
          </a:prstGeom>
          <a:noFill/>
        </p:spPr>
        <p:txBody>
          <a:bodyPr wrap="none" rtlCol="0">
            <a:spAutoFit/>
          </a:bodyPr>
          <a:lstStyle/>
          <a:p>
            <a:pPr algn="ctr"/>
            <a:r>
              <a:rPr lang="en-US" sz="2000" i="1" dirty="0">
                <a:solidFill>
                  <a:schemeClr val="bg1">
                    <a:lumMod val="50000"/>
                  </a:schemeClr>
                </a:solidFill>
                <a:latin typeface="Consolas" panose="020B0609020204030204" pitchFamily="49" charset="0"/>
                <a:cs typeface="Consolas" panose="020B0609020204030204" pitchFamily="49" charset="0"/>
              </a:rPr>
              <a:t>X</a:t>
            </a:r>
          </a:p>
        </p:txBody>
      </p:sp>
      <p:sp>
        <p:nvSpPr>
          <p:cNvPr id="38" name="TextBox 37">
            <a:extLst>
              <a:ext uri="{FF2B5EF4-FFF2-40B4-BE49-F238E27FC236}">
                <a16:creationId xmlns:a16="http://schemas.microsoft.com/office/drawing/2014/main" id="{F469E1F4-A8EC-0744-86F1-8DFF81EA967B}"/>
              </a:ext>
            </a:extLst>
          </p:cNvPr>
          <p:cNvSpPr txBox="1"/>
          <p:nvPr/>
        </p:nvSpPr>
        <p:spPr>
          <a:xfrm>
            <a:off x="7359725" y="1608535"/>
            <a:ext cx="325730" cy="400110"/>
          </a:xfrm>
          <a:prstGeom prst="rect">
            <a:avLst/>
          </a:prstGeom>
          <a:noFill/>
        </p:spPr>
        <p:txBody>
          <a:bodyPr wrap="none" rtlCol="0">
            <a:spAutoFit/>
          </a:bodyPr>
          <a:lstStyle/>
          <a:p>
            <a:pPr algn="ctr"/>
            <a:r>
              <a:rPr lang="en-US" sz="2000" i="1" dirty="0">
                <a:solidFill>
                  <a:schemeClr val="bg1">
                    <a:lumMod val="50000"/>
                  </a:schemeClr>
                </a:solidFill>
                <a:latin typeface="Consolas" panose="020B0609020204030204" pitchFamily="49" charset="0"/>
                <a:cs typeface="Consolas" panose="020B0609020204030204" pitchFamily="49" charset="0"/>
              </a:rPr>
              <a:t>X</a:t>
            </a:r>
          </a:p>
        </p:txBody>
      </p:sp>
      <p:sp>
        <p:nvSpPr>
          <p:cNvPr id="39" name="TextBox 38">
            <a:extLst>
              <a:ext uri="{FF2B5EF4-FFF2-40B4-BE49-F238E27FC236}">
                <a16:creationId xmlns:a16="http://schemas.microsoft.com/office/drawing/2014/main" id="{849C2A23-9E7E-5744-9585-4C9536FC2225}"/>
              </a:ext>
            </a:extLst>
          </p:cNvPr>
          <p:cNvSpPr txBox="1"/>
          <p:nvPr/>
        </p:nvSpPr>
        <p:spPr>
          <a:xfrm>
            <a:off x="7005420" y="2019300"/>
            <a:ext cx="325730" cy="400110"/>
          </a:xfrm>
          <a:prstGeom prst="rect">
            <a:avLst/>
          </a:prstGeom>
          <a:noFill/>
        </p:spPr>
        <p:txBody>
          <a:bodyPr wrap="none" rtlCol="0">
            <a:spAutoFit/>
          </a:bodyPr>
          <a:lstStyle/>
          <a:p>
            <a:pPr algn="ctr"/>
            <a:r>
              <a:rPr lang="en-US" sz="2000" i="1" dirty="0">
                <a:solidFill>
                  <a:schemeClr val="bg1">
                    <a:lumMod val="50000"/>
                  </a:schemeClr>
                </a:solidFill>
                <a:latin typeface="Consolas" panose="020B0609020204030204" pitchFamily="49" charset="0"/>
                <a:cs typeface="Consolas" panose="020B0609020204030204" pitchFamily="49" charset="0"/>
              </a:rPr>
              <a:t>X</a:t>
            </a:r>
          </a:p>
        </p:txBody>
      </p:sp>
      <p:sp>
        <p:nvSpPr>
          <p:cNvPr id="40" name="TextBox 39">
            <a:extLst>
              <a:ext uri="{FF2B5EF4-FFF2-40B4-BE49-F238E27FC236}">
                <a16:creationId xmlns:a16="http://schemas.microsoft.com/office/drawing/2014/main" id="{6D14FBCF-56A9-F440-8BB6-C21A582CEFA0}"/>
              </a:ext>
            </a:extLst>
          </p:cNvPr>
          <p:cNvSpPr txBox="1"/>
          <p:nvPr/>
        </p:nvSpPr>
        <p:spPr>
          <a:xfrm>
            <a:off x="7359725" y="2019300"/>
            <a:ext cx="325730" cy="400110"/>
          </a:xfrm>
          <a:prstGeom prst="rect">
            <a:avLst/>
          </a:prstGeom>
          <a:noFill/>
        </p:spPr>
        <p:txBody>
          <a:bodyPr wrap="none" rtlCol="0">
            <a:spAutoFit/>
          </a:bodyPr>
          <a:lstStyle/>
          <a:p>
            <a:pPr algn="ctr"/>
            <a:r>
              <a:rPr lang="en-US" sz="2000" i="1" dirty="0">
                <a:solidFill>
                  <a:schemeClr val="bg1">
                    <a:lumMod val="50000"/>
                  </a:schemeClr>
                </a:solidFill>
                <a:latin typeface="Consolas" panose="020B0609020204030204" pitchFamily="49" charset="0"/>
                <a:cs typeface="Consolas" panose="020B0609020204030204" pitchFamily="49" charset="0"/>
              </a:rPr>
              <a:t>X</a:t>
            </a:r>
          </a:p>
        </p:txBody>
      </p:sp>
      <p:sp>
        <p:nvSpPr>
          <p:cNvPr id="41" name="TextBox 40">
            <a:extLst>
              <a:ext uri="{FF2B5EF4-FFF2-40B4-BE49-F238E27FC236}">
                <a16:creationId xmlns:a16="http://schemas.microsoft.com/office/drawing/2014/main" id="{59FC228E-83D4-2046-BC7A-D75B9A94E612}"/>
              </a:ext>
            </a:extLst>
          </p:cNvPr>
          <p:cNvSpPr txBox="1"/>
          <p:nvPr/>
        </p:nvSpPr>
        <p:spPr>
          <a:xfrm>
            <a:off x="7005420" y="3195160"/>
            <a:ext cx="325730" cy="400110"/>
          </a:xfrm>
          <a:prstGeom prst="rect">
            <a:avLst/>
          </a:prstGeom>
          <a:noFill/>
        </p:spPr>
        <p:txBody>
          <a:bodyPr wrap="none" rtlCol="0">
            <a:spAutoFit/>
          </a:bodyPr>
          <a:lstStyle/>
          <a:p>
            <a:pPr algn="ctr"/>
            <a:r>
              <a:rPr lang="en-US" sz="2000" i="1" dirty="0">
                <a:solidFill>
                  <a:schemeClr val="bg1">
                    <a:lumMod val="50000"/>
                  </a:schemeClr>
                </a:solidFill>
                <a:latin typeface="Consolas" panose="020B0609020204030204" pitchFamily="49" charset="0"/>
                <a:cs typeface="Consolas" panose="020B0609020204030204" pitchFamily="49" charset="0"/>
              </a:rPr>
              <a:t>X</a:t>
            </a:r>
          </a:p>
        </p:txBody>
      </p:sp>
      <p:sp>
        <p:nvSpPr>
          <p:cNvPr id="42" name="TextBox 41">
            <a:extLst>
              <a:ext uri="{FF2B5EF4-FFF2-40B4-BE49-F238E27FC236}">
                <a16:creationId xmlns:a16="http://schemas.microsoft.com/office/drawing/2014/main" id="{C0C4C3D2-7836-5740-8AD6-81CF27CDAD45}"/>
              </a:ext>
            </a:extLst>
          </p:cNvPr>
          <p:cNvSpPr txBox="1"/>
          <p:nvPr/>
        </p:nvSpPr>
        <p:spPr>
          <a:xfrm>
            <a:off x="7359725" y="3195160"/>
            <a:ext cx="325730" cy="400110"/>
          </a:xfrm>
          <a:prstGeom prst="rect">
            <a:avLst/>
          </a:prstGeom>
          <a:noFill/>
        </p:spPr>
        <p:txBody>
          <a:bodyPr wrap="none" rtlCol="0">
            <a:spAutoFit/>
          </a:bodyPr>
          <a:lstStyle/>
          <a:p>
            <a:pPr algn="ctr"/>
            <a:r>
              <a:rPr lang="en-US" sz="2000" i="1" dirty="0">
                <a:solidFill>
                  <a:schemeClr val="bg1">
                    <a:lumMod val="50000"/>
                  </a:schemeClr>
                </a:solidFill>
                <a:latin typeface="Consolas" panose="020B0609020204030204" pitchFamily="49" charset="0"/>
                <a:cs typeface="Consolas" panose="020B0609020204030204" pitchFamily="49" charset="0"/>
              </a:rPr>
              <a:t>X</a:t>
            </a:r>
          </a:p>
        </p:txBody>
      </p:sp>
      <p:sp>
        <p:nvSpPr>
          <p:cNvPr id="43" name="TextBox 42">
            <a:extLst>
              <a:ext uri="{FF2B5EF4-FFF2-40B4-BE49-F238E27FC236}">
                <a16:creationId xmlns:a16="http://schemas.microsoft.com/office/drawing/2014/main" id="{35CF0144-1E77-454F-8BA6-4976517874DE}"/>
              </a:ext>
            </a:extLst>
          </p:cNvPr>
          <p:cNvSpPr txBox="1"/>
          <p:nvPr/>
        </p:nvSpPr>
        <p:spPr>
          <a:xfrm>
            <a:off x="7005420" y="3605925"/>
            <a:ext cx="325730" cy="400110"/>
          </a:xfrm>
          <a:prstGeom prst="rect">
            <a:avLst/>
          </a:prstGeom>
          <a:noFill/>
        </p:spPr>
        <p:txBody>
          <a:bodyPr wrap="none" rtlCol="0">
            <a:spAutoFit/>
          </a:bodyPr>
          <a:lstStyle/>
          <a:p>
            <a:pPr algn="ctr"/>
            <a:r>
              <a:rPr lang="en-US" sz="2000" i="1" dirty="0">
                <a:solidFill>
                  <a:schemeClr val="bg1">
                    <a:lumMod val="50000"/>
                  </a:schemeClr>
                </a:solidFill>
                <a:latin typeface="Consolas" panose="020B0609020204030204" pitchFamily="49" charset="0"/>
                <a:cs typeface="Consolas" panose="020B0609020204030204" pitchFamily="49" charset="0"/>
              </a:rPr>
              <a:t>X</a:t>
            </a:r>
          </a:p>
        </p:txBody>
      </p:sp>
      <p:sp>
        <p:nvSpPr>
          <p:cNvPr id="44" name="TextBox 43">
            <a:extLst>
              <a:ext uri="{FF2B5EF4-FFF2-40B4-BE49-F238E27FC236}">
                <a16:creationId xmlns:a16="http://schemas.microsoft.com/office/drawing/2014/main" id="{C7FE1139-0E93-124A-A310-78F082E66E4A}"/>
              </a:ext>
            </a:extLst>
          </p:cNvPr>
          <p:cNvSpPr txBox="1"/>
          <p:nvPr/>
        </p:nvSpPr>
        <p:spPr>
          <a:xfrm>
            <a:off x="7359725" y="3605925"/>
            <a:ext cx="325730" cy="400110"/>
          </a:xfrm>
          <a:prstGeom prst="rect">
            <a:avLst/>
          </a:prstGeom>
          <a:noFill/>
        </p:spPr>
        <p:txBody>
          <a:bodyPr wrap="none" rtlCol="0">
            <a:spAutoFit/>
          </a:bodyPr>
          <a:lstStyle/>
          <a:p>
            <a:pPr algn="ctr"/>
            <a:r>
              <a:rPr lang="en-US" sz="2000" i="1" dirty="0">
                <a:solidFill>
                  <a:schemeClr val="bg1">
                    <a:lumMod val="50000"/>
                  </a:schemeClr>
                </a:solidFill>
                <a:latin typeface="Consolas" panose="020B0609020204030204" pitchFamily="49" charset="0"/>
                <a:cs typeface="Consolas" panose="020B0609020204030204" pitchFamily="49" charset="0"/>
              </a:rPr>
              <a:t>X</a:t>
            </a:r>
          </a:p>
        </p:txBody>
      </p:sp>
      <p:sp>
        <p:nvSpPr>
          <p:cNvPr id="45" name="TextBox 44">
            <a:extLst>
              <a:ext uri="{FF2B5EF4-FFF2-40B4-BE49-F238E27FC236}">
                <a16:creationId xmlns:a16="http://schemas.microsoft.com/office/drawing/2014/main" id="{A9AA2155-F176-6E4F-85C8-46907EC15C9B}"/>
              </a:ext>
            </a:extLst>
          </p:cNvPr>
          <p:cNvSpPr txBox="1"/>
          <p:nvPr/>
        </p:nvSpPr>
        <p:spPr>
          <a:xfrm>
            <a:off x="6651115" y="2402084"/>
            <a:ext cx="325730" cy="400110"/>
          </a:xfrm>
          <a:prstGeom prst="rect">
            <a:avLst/>
          </a:prstGeom>
          <a:noFill/>
        </p:spPr>
        <p:txBody>
          <a:bodyPr wrap="none" rtlCol="0">
            <a:spAutoFit/>
          </a:bodyPr>
          <a:lstStyle/>
          <a:p>
            <a:pPr algn="ctr"/>
            <a:r>
              <a:rPr lang="en-US" sz="2000" i="1" dirty="0">
                <a:solidFill>
                  <a:schemeClr val="bg1">
                    <a:lumMod val="50000"/>
                  </a:schemeClr>
                </a:solidFill>
                <a:latin typeface="Consolas" panose="020B0609020204030204" pitchFamily="49" charset="0"/>
                <a:cs typeface="Consolas" panose="020B0609020204030204" pitchFamily="49" charset="0"/>
              </a:rPr>
              <a:t>X</a:t>
            </a:r>
          </a:p>
        </p:txBody>
      </p:sp>
      <p:sp>
        <p:nvSpPr>
          <p:cNvPr id="46" name="TextBox 45">
            <a:extLst>
              <a:ext uri="{FF2B5EF4-FFF2-40B4-BE49-F238E27FC236}">
                <a16:creationId xmlns:a16="http://schemas.microsoft.com/office/drawing/2014/main" id="{E33E0D92-7B3C-D74C-98F5-CF3F3952C54A}"/>
              </a:ext>
            </a:extLst>
          </p:cNvPr>
          <p:cNvSpPr txBox="1"/>
          <p:nvPr/>
        </p:nvSpPr>
        <p:spPr>
          <a:xfrm>
            <a:off x="7359725" y="2402084"/>
            <a:ext cx="325730" cy="400110"/>
          </a:xfrm>
          <a:prstGeom prst="rect">
            <a:avLst/>
          </a:prstGeom>
          <a:noFill/>
        </p:spPr>
        <p:txBody>
          <a:bodyPr wrap="none" rtlCol="0">
            <a:spAutoFit/>
          </a:bodyPr>
          <a:lstStyle/>
          <a:p>
            <a:pPr algn="ctr"/>
            <a:r>
              <a:rPr lang="en-US" sz="2000" i="1" dirty="0">
                <a:solidFill>
                  <a:schemeClr val="bg1">
                    <a:lumMod val="50000"/>
                  </a:schemeClr>
                </a:solidFill>
                <a:latin typeface="Consolas" panose="020B0609020204030204" pitchFamily="49" charset="0"/>
                <a:cs typeface="Consolas" panose="020B0609020204030204" pitchFamily="49" charset="0"/>
              </a:rPr>
              <a:t>X</a:t>
            </a:r>
          </a:p>
        </p:txBody>
      </p:sp>
      <p:sp>
        <p:nvSpPr>
          <p:cNvPr id="47" name="TextBox 46">
            <a:extLst>
              <a:ext uri="{FF2B5EF4-FFF2-40B4-BE49-F238E27FC236}">
                <a16:creationId xmlns:a16="http://schemas.microsoft.com/office/drawing/2014/main" id="{111A7604-4127-884A-A29F-4761A68617FF}"/>
              </a:ext>
            </a:extLst>
          </p:cNvPr>
          <p:cNvSpPr txBox="1"/>
          <p:nvPr/>
        </p:nvSpPr>
        <p:spPr>
          <a:xfrm>
            <a:off x="6651115" y="2812849"/>
            <a:ext cx="325730" cy="400110"/>
          </a:xfrm>
          <a:prstGeom prst="rect">
            <a:avLst/>
          </a:prstGeom>
          <a:noFill/>
        </p:spPr>
        <p:txBody>
          <a:bodyPr wrap="none" rtlCol="0">
            <a:spAutoFit/>
          </a:bodyPr>
          <a:lstStyle/>
          <a:p>
            <a:pPr algn="ctr"/>
            <a:r>
              <a:rPr lang="en-US" sz="2000" i="1" dirty="0">
                <a:solidFill>
                  <a:schemeClr val="bg1">
                    <a:lumMod val="50000"/>
                  </a:schemeClr>
                </a:solidFill>
                <a:latin typeface="Consolas" panose="020B0609020204030204" pitchFamily="49" charset="0"/>
                <a:cs typeface="Consolas" panose="020B0609020204030204" pitchFamily="49" charset="0"/>
              </a:rPr>
              <a:t>X</a:t>
            </a:r>
          </a:p>
        </p:txBody>
      </p:sp>
      <p:sp>
        <p:nvSpPr>
          <p:cNvPr id="48" name="TextBox 47">
            <a:extLst>
              <a:ext uri="{FF2B5EF4-FFF2-40B4-BE49-F238E27FC236}">
                <a16:creationId xmlns:a16="http://schemas.microsoft.com/office/drawing/2014/main" id="{CAE2C327-9751-D042-82D5-5CD6B5ECB9A4}"/>
              </a:ext>
            </a:extLst>
          </p:cNvPr>
          <p:cNvSpPr txBox="1"/>
          <p:nvPr/>
        </p:nvSpPr>
        <p:spPr>
          <a:xfrm>
            <a:off x="7359725" y="2812849"/>
            <a:ext cx="325730" cy="400110"/>
          </a:xfrm>
          <a:prstGeom prst="rect">
            <a:avLst/>
          </a:prstGeom>
          <a:noFill/>
        </p:spPr>
        <p:txBody>
          <a:bodyPr wrap="none" rtlCol="0">
            <a:spAutoFit/>
          </a:bodyPr>
          <a:lstStyle/>
          <a:p>
            <a:pPr algn="ctr"/>
            <a:r>
              <a:rPr lang="en-US" sz="2000" i="1" dirty="0">
                <a:solidFill>
                  <a:schemeClr val="bg1">
                    <a:lumMod val="50000"/>
                  </a:schemeClr>
                </a:solidFill>
                <a:latin typeface="Consolas" panose="020B0609020204030204" pitchFamily="49" charset="0"/>
                <a:cs typeface="Consolas" panose="020B0609020204030204" pitchFamily="49" charset="0"/>
              </a:rPr>
              <a:t>X</a:t>
            </a:r>
          </a:p>
        </p:txBody>
      </p:sp>
      <p:sp>
        <p:nvSpPr>
          <p:cNvPr id="49" name="TextBox 48">
            <a:extLst>
              <a:ext uri="{FF2B5EF4-FFF2-40B4-BE49-F238E27FC236}">
                <a16:creationId xmlns:a16="http://schemas.microsoft.com/office/drawing/2014/main" id="{D3C7A339-F075-7345-A0A3-5723D6D751B1}"/>
              </a:ext>
            </a:extLst>
          </p:cNvPr>
          <p:cNvSpPr txBox="1"/>
          <p:nvPr/>
        </p:nvSpPr>
        <p:spPr>
          <a:xfrm>
            <a:off x="7005420" y="4381676"/>
            <a:ext cx="325730" cy="400110"/>
          </a:xfrm>
          <a:prstGeom prst="rect">
            <a:avLst/>
          </a:prstGeom>
          <a:noFill/>
        </p:spPr>
        <p:txBody>
          <a:bodyPr wrap="none" rtlCol="0">
            <a:spAutoFit/>
          </a:bodyPr>
          <a:lstStyle/>
          <a:p>
            <a:pPr algn="ctr"/>
            <a:r>
              <a:rPr lang="en-US" sz="2000" i="1" dirty="0">
                <a:solidFill>
                  <a:schemeClr val="bg1">
                    <a:lumMod val="50000"/>
                  </a:schemeClr>
                </a:solidFill>
                <a:latin typeface="Consolas" panose="020B0609020204030204" pitchFamily="49" charset="0"/>
                <a:cs typeface="Consolas" panose="020B0609020204030204" pitchFamily="49" charset="0"/>
              </a:rPr>
              <a:t>X</a:t>
            </a:r>
          </a:p>
        </p:txBody>
      </p:sp>
      <p:sp>
        <p:nvSpPr>
          <p:cNvPr id="50" name="TextBox 49">
            <a:extLst>
              <a:ext uri="{FF2B5EF4-FFF2-40B4-BE49-F238E27FC236}">
                <a16:creationId xmlns:a16="http://schemas.microsoft.com/office/drawing/2014/main" id="{062FDD0C-E397-2F4F-A1D0-ACC972EDB2DB}"/>
              </a:ext>
            </a:extLst>
          </p:cNvPr>
          <p:cNvSpPr txBox="1"/>
          <p:nvPr/>
        </p:nvSpPr>
        <p:spPr>
          <a:xfrm>
            <a:off x="7359725" y="4381676"/>
            <a:ext cx="325730" cy="400110"/>
          </a:xfrm>
          <a:prstGeom prst="rect">
            <a:avLst/>
          </a:prstGeom>
          <a:noFill/>
        </p:spPr>
        <p:txBody>
          <a:bodyPr wrap="none" rtlCol="0">
            <a:spAutoFit/>
          </a:bodyPr>
          <a:lstStyle/>
          <a:p>
            <a:pPr algn="ctr"/>
            <a:r>
              <a:rPr lang="en-US" sz="2000" i="1" dirty="0">
                <a:solidFill>
                  <a:schemeClr val="bg1">
                    <a:lumMod val="50000"/>
                  </a:schemeClr>
                </a:solidFill>
                <a:latin typeface="Consolas" panose="020B0609020204030204" pitchFamily="49" charset="0"/>
                <a:cs typeface="Consolas" panose="020B0609020204030204" pitchFamily="49" charset="0"/>
              </a:rPr>
              <a:t>X</a:t>
            </a:r>
          </a:p>
        </p:txBody>
      </p:sp>
      <p:sp>
        <p:nvSpPr>
          <p:cNvPr id="51" name="TextBox 50">
            <a:extLst>
              <a:ext uri="{FF2B5EF4-FFF2-40B4-BE49-F238E27FC236}">
                <a16:creationId xmlns:a16="http://schemas.microsoft.com/office/drawing/2014/main" id="{F31B420E-AAD5-C345-8B7E-E2992512B786}"/>
              </a:ext>
            </a:extLst>
          </p:cNvPr>
          <p:cNvSpPr txBox="1"/>
          <p:nvPr/>
        </p:nvSpPr>
        <p:spPr>
          <a:xfrm>
            <a:off x="7005420" y="4792441"/>
            <a:ext cx="325730" cy="400110"/>
          </a:xfrm>
          <a:prstGeom prst="rect">
            <a:avLst/>
          </a:prstGeom>
          <a:noFill/>
        </p:spPr>
        <p:txBody>
          <a:bodyPr wrap="none" rtlCol="0">
            <a:spAutoFit/>
          </a:bodyPr>
          <a:lstStyle/>
          <a:p>
            <a:pPr algn="ctr"/>
            <a:r>
              <a:rPr lang="en-US" sz="2000" i="1" dirty="0">
                <a:solidFill>
                  <a:schemeClr val="bg1">
                    <a:lumMod val="50000"/>
                  </a:schemeClr>
                </a:solidFill>
                <a:latin typeface="Consolas" panose="020B0609020204030204" pitchFamily="49" charset="0"/>
                <a:cs typeface="Consolas" panose="020B0609020204030204" pitchFamily="49" charset="0"/>
              </a:rPr>
              <a:t>X</a:t>
            </a:r>
          </a:p>
        </p:txBody>
      </p:sp>
      <p:sp>
        <p:nvSpPr>
          <p:cNvPr id="52" name="TextBox 51">
            <a:extLst>
              <a:ext uri="{FF2B5EF4-FFF2-40B4-BE49-F238E27FC236}">
                <a16:creationId xmlns:a16="http://schemas.microsoft.com/office/drawing/2014/main" id="{E60292E1-2072-BB4B-BBD8-22CED967C05F}"/>
              </a:ext>
            </a:extLst>
          </p:cNvPr>
          <p:cNvSpPr txBox="1"/>
          <p:nvPr/>
        </p:nvSpPr>
        <p:spPr>
          <a:xfrm>
            <a:off x="6651115" y="4792441"/>
            <a:ext cx="325730" cy="400110"/>
          </a:xfrm>
          <a:prstGeom prst="rect">
            <a:avLst/>
          </a:prstGeom>
          <a:noFill/>
        </p:spPr>
        <p:txBody>
          <a:bodyPr wrap="none" rtlCol="0">
            <a:spAutoFit/>
          </a:bodyPr>
          <a:lstStyle/>
          <a:p>
            <a:pPr algn="ctr"/>
            <a:r>
              <a:rPr lang="en-US" sz="2000" i="1" dirty="0">
                <a:solidFill>
                  <a:schemeClr val="bg1">
                    <a:lumMod val="50000"/>
                  </a:schemeClr>
                </a:solidFill>
                <a:latin typeface="Consolas" panose="020B0609020204030204" pitchFamily="49" charset="0"/>
                <a:cs typeface="Consolas" panose="020B0609020204030204" pitchFamily="49" charset="0"/>
              </a:rPr>
              <a:t>X</a:t>
            </a:r>
          </a:p>
        </p:txBody>
      </p:sp>
      <p:sp>
        <p:nvSpPr>
          <p:cNvPr id="53" name="TextBox 52">
            <a:extLst>
              <a:ext uri="{FF2B5EF4-FFF2-40B4-BE49-F238E27FC236}">
                <a16:creationId xmlns:a16="http://schemas.microsoft.com/office/drawing/2014/main" id="{9A393ED0-E934-614D-AAB9-13292EF00969}"/>
              </a:ext>
            </a:extLst>
          </p:cNvPr>
          <p:cNvSpPr txBox="1"/>
          <p:nvPr/>
        </p:nvSpPr>
        <p:spPr>
          <a:xfrm>
            <a:off x="7005420" y="4006035"/>
            <a:ext cx="325730" cy="400110"/>
          </a:xfrm>
          <a:prstGeom prst="rect">
            <a:avLst/>
          </a:prstGeom>
          <a:noFill/>
        </p:spPr>
        <p:txBody>
          <a:bodyPr wrap="none" rtlCol="0">
            <a:spAutoFit/>
          </a:bodyPr>
          <a:lstStyle/>
          <a:p>
            <a:pPr algn="ctr"/>
            <a:r>
              <a:rPr lang="en-US" sz="2000" i="1" dirty="0">
                <a:solidFill>
                  <a:schemeClr val="bg1">
                    <a:lumMod val="50000"/>
                  </a:schemeClr>
                </a:solidFill>
                <a:latin typeface="Consolas" panose="020B0609020204030204" pitchFamily="49" charset="0"/>
                <a:cs typeface="Consolas" panose="020B0609020204030204" pitchFamily="49" charset="0"/>
              </a:rPr>
              <a:t>X</a:t>
            </a:r>
          </a:p>
        </p:txBody>
      </p:sp>
      <p:sp>
        <p:nvSpPr>
          <p:cNvPr id="54" name="TextBox 53">
            <a:extLst>
              <a:ext uri="{FF2B5EF4-FFF2-40B4-BE49-F238E27FC236}">
                <a16:creationId xmlns:a16="http://schemas.microsoft.com/office/drawing/2014/main" id="{FF45550B-6894-8E41-83D2-5A281B0FE97A}"/>
              </a:ext>
            </a:extLst>
          </p:cNvPr>
          <p:cNvSpPr txBox="1"/>
          <p:nvPr/>
        </p:nvSpPr>
        <p:spPr>
          <a:xfrm>
            <a:off x="914400" y="3492785"/>
            <a:ext cx="4193540" cy="1107996"/>
          </a:xfrm>
          <a:prstGeom prst="rect">
            <a:avLst/>
          </a:prstGeom>
          <a:noFill/>
        </p:spPr>
        <p:txBody>
          <a:bodyPr wrap="square" rtlCol="0">
            <a:spAutoFit/>
          </a:bodyPr>
          <a:lstStyle/>
          <a:p>
            <a:pPr algn="ctr"/>
            <a:r>
              <a:rPr lang="en-US" sz="2200" dirty="0"/>
              <a:t>think about it… with 4 states and 3 inputs, that would be </a:t>
            </a:r>
            <a:r>
              <a:rPr lang="en-US" sz="2200" b="1" dirty="0"/>
              <a:t>32 rows, </a:t>
            </a:r>
            <a:r>
              <a:rPr lang="en-US" sz="2200" dirty="0"/>
              <a:t>but we got it down to 9!</a:t>
            </a:r>
          </a:p>
        </p:txBody>
      </p:sp>
      <p:sp>
        <p:nvSpPr>
          <p:cNvPr id="55" name="TextBox 54">
            <a:extLst>
              <a:ext uri="{FF2B5EF4-FFF2-40B4-BE49-F238E27FC236}">
                <a16:creationId xmlns:a16="http://schemas.microsoft.com/office/drawing/2014/main" id="{630FCA93-0D2E-D74D-9B97-7CE295720FE7}"/>
              </a:ext>
            </a:extLst>
          </p:cNvPr>
          <p:cNvSpPr txBox="1"/>
          <p:nvPr/>
        </p:nvSpPr>
        <p:spPr>
          <a:xfrm>
            <a:off x="2845435" y="5287828"/>
            <a:ext cx="6336665" cy="261610"/>
          </a:xfrm>
          <a:prstGeom prst="rect">
            <a:avLst/>
          </a:prstGeom>
          <a:noFill/>
        </p:spPr>
        <p:txBody>
          <a:bodyPr wrap="square" rtlCol="0">
            <a:spAutoFit/>
          </a:bodyPr>
          <a:lstStyle/>
          <a:p>
            <a:pPr algn="ctr"/>
            <a:r>
              <a:rPr lang="en-US" sz="1100" dirty="0"/>
              <a:t>there's some weirdness down here in the "closing" state but let's just handwave that away</a:t>
            </a:r>
          </a:p>
        </p:txBody>
      </p:sp>
    </p:spTree>
    <p:extLst>
      <p:ext uri="{BB962C8B-B14F-4D97-AF65-F5344CB8AC3E}">
        <p14:creationId xmlns:p14="http://schemas.microsoft.com/office/powerpoint/2010/main" val="27318575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
                                  </p:stCondLst>
                                  <p:childTnLst>
                                    <p:set>
                                      <p:cBhvr>
                                        <p:cTn id="9" dur="1" fill="hold">
                                          <p:stCondLst>
                                            <p:cond delay="0"/>
                                          </p:stCondLst>
                                        </p:cTn>
                                        <p:tgtEl>
                                          <p:spTgt spid="38"/>
                                        </p:tgtEl>
                                        <p:attrNameLst>
                                          <p:attrName>style.visibility</p:attrName>
                                        </p:attrNameLst>
                                      </p:cBhvr>
                                      <p:to>
                                        <p:strVal val="visible"/>
                                      </p:to>
                                    </p:set>
                                  </p:childTnLst>
                                </p:cTn>
                              </p:par>
                            </p:childTnLst>
                          </p:cTn>
                        </p:par>
                        <p:par>
                          <p:cTn id="10" fill="hold">
                            <p:stCondLst>
                              <p:cond delay="50"/>
                            </p:stCondLst>
                            <p:childTnLst>
                              <p:par>
                                <p:cTn id="11" presetID="1" presetClass="entr" presetSubtype="0" fill="hold" grpId="0" nodeType="afterEffect">
                                  <p:stCondLst>
                                    <p:cond delay="5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100"/>
                            </p:stCondLst>
                            <p:childTnLst>
                              <p:par>
                                <p:cTn id="14" presetID="1" presetClass="entr" presetSubtype="0" fill="hold" grpId="0" nodeType="afterEffect">
                                  <p:stCondLst>
                                    <p:cond delay="50"/>
                                  </p:stCondLst>
                                  <p:childTnLst>
                                    <p:set>
                                      <p:cBhvr>
                                        <p:cTn id="15" dur="1" fill="hold">
                                          <p:stCondLst>
                                            <p:cond delay="0"/>
                                          </p:stCondLst>
                                        </p:cTn>
                                        <p:tgtEl>
                                          <p:spTgt spid="40"/>
                                        </p:tgtEl>
                                        <p:attrNameLst>
                                          <p:attrName>style.visibility</p:attrName>
                                        </p:attrNameLst>
                                      </p:cBhvr>
                                      <p:to>
                                        <p:strVal val="visible"/>
                                      </p:to>
                                    </p:set>
                                  </p:childTnLst>
                                </p:cTn>
                              </p:par>
                            </p:childTnLst>
                          </p:cTn>
                        </p:par>
                        <p:par>
                          <p:cTn id="16" fill="hold">
                            <p:stCondLst>
                              <p:cond delay="150"/>
                            </p:stCondLst>
                            <p:childTnLst>
                              <p:par>
                                <p:cTn id="17" presetID="1" presetClass="entr" presetSubtype="0" fill="hold" grpId="0" nodeType="afterEffect">
                                  <p:stCondLst>
                                    <p:cond delay="50"/>
                                  </p:stCondLst>
                                  <p:childTnLst>
                                    <p:set>
                                      <p:cBhvr>
                                        <p:cTn id="18" dur="1" fill="hold">
                                          <p:stCondLst>
                                            <p:cond delay="0"/>
                                          </p:stCondLst>
                                        </p:cTn>
                                        <p:tgtEl>
                                          <p:spTgt spid="45"/>
                                        </p:tgtEl>
                                        <p:attrNameLst>
                                          <p:attrName>style.visibility</p:attrName>
                                        </p:attrNameLst>
                                      </p:cBhvr>
                                      <p:to>
                                        <p:strVal val="visible"/>
                                      </p:to>
                                    </p:set>
                                  </p:childTnLst>
                                </p:cTn>
                              </p:par>
                            </p:childTnLst>
                          </p:cTn>
                        </p:par>
                        <p:par>
                          <p:cTn id="19" fill="hold">
                            <p:stCondLst>
                              <p:cond delay="200"/>
                            </p:stCondLst>
                            <p:childTnLst>
                              <p:par>
                                <p:cTn id="20" presetID="1" presetClass="entr" presetSubtype="0" fill="hold" grpId="0" nodeType="afterEffect">
                                  <p:stCondLst>
                                    <p:cond delay="50"/>
                                  </p:stCondLst>
                                  <p:childTnLst>
                                    <p:set>
                                      <p:cBhvr>
                                        <p:cTn id="21" dur="1" fill="hold">
                                          <p:stCondLst>
                                            <p:cond delay="0"/>
                                          </p:stCondLst>
                                        </p:cTn>
                                        <p:tgtEl>
                                          <p:spTgt spid="46"/>
                                        </p:tgtEl>
                                        <p:attrNameLst>
                                          <p:attrName>style.visibility</p:attrName>
                                        </p:attrNameLst>
                                      </p:cBhvr>
                                      <p:to>
                                        <p:strVal val="visible"/>
                                      </p:to>
                                    </p:set>
                                  </p:childTnLst>
                                </p:cTn>
                              </p:par>
                            </p:childTnLst>
                          </p:cTn>
                        </p:par>
                        <p:par>
                          <p:cTn id="22" fill="hold">
                            <p:stCondLst>
                              <p:cond delay="250"/>
                            </p:stCondLst>
                            <p:childTnLst>
                              <p:par>
                                <p:cTn id="23" presetID="1" presetClass="entr" presetSubtype="0" fill="hold" grpId="0" nodeType="afterEffect">
                                  <p:stCondLst>
                                    <p:cond delay="50"/>
                                  </p:stCondLst>
                                  <p:childTnLst>
                                    <p:set>
                                      <p:cBhvr>
                                        <p:cTn id="24" dur="1" fill="hold">
                                          <p:stCondLst>
                                            <p:cond delay="0"/>
                                          </p:stCondLst>
                                        </p:cTn>
                                        <p:tgtEl>
                                          <p:spTgt spid="47"/>
                                        </p:tgtEl>
                                        <p:attrNameLst>
                                          <p:attrName>style.visibility</p:attrName>
                                        </p:attrNameLst>
                                      </p:cBhvr>
                                      <p:to>
                                        <p:strVal val="visible"/>
                                      </p:to>
                                    </p:set>
                                  </p:childTnLst>
                                </p:cTn>
                              </p:par>
                            </p:childTnLst>
                          </p:cTn>
                        </p:par>
                        <p:par>
                          <p:cTn id="25" fill="hold">
                            <p:stCondLst>
                              <p:cond delay="300"/>
                            </p:stCondLst>
                            <p:childTnLst>
                              <p:par>
                                <p:cTn id="26" presetID="1" presetClass="entr" presetSubtype="0" fill="hold" grpId="0" nodeType="afterEffect">
                                  <p:stCondLst>
                                    <p:cond delay="50"/>
                                  </p:stCondLst>
                                  <p:childTnLst>
                                    <p:set>
                                      <p:cBhvr>
                                        <p:cTn id="27" dur="1" fill="hold">
                                          <p:stCondLst>
                                            <p:cond delay="0"/>
                                          </p:stCondLst>
                                        </p:cTn>
                                        <p:tgtEl>
                                          <p:spTgt spid="48"/>
                                        </p:tgtEl>
                                        <p:attrNameLst>
                                          <p:attrName>style.visibility</p:attrName>
                                        </p:attrNameLst>
                                      </p:cBhvr>
                                      <p:to>
                                        <p:strVal val="visible"/>
                                      </p:to>
                                    </p:set>
                                  </p:childTnLst>
                                </p:cTn>
                              </p:par>
                            </p:childTnLst>
                          </p:cTn>
                        </p:par>
                        <p:par>
                          <p:cTn id="28" fill="hold">
                            <p:stCondLst>
                              <p:cond delay="350"/>
                            </p:stCondLst>
                            <p:childTnLst>
                              <p:par>
                                <p:cTn id="29" presetID="1" presetClass="entr" presetSubtype="0" fill="hold" grpId="0" nodeType="afterEffect">
                                  <p:stCondLst>
                                    <p:cond delay="50"/>
                                  </p:stCondLst>
                                  <p:childTnLst>
                                    <p:set>
                                      <p:cBhvr>
                                        <p:cTn id="30" dur="1" fill="hold">
                                          <p:stCondLst>
                                            <p:cond delay="0"/>
                                          </p:stCondLst>
                                        </p:cTn>
                                        <p:tgtEl>
                                          <p:spTgt spid="41"/>
                                        </p:tgtEl>
                                        <p:attrNameLst>
                                          <p:attrName>style.visibility</p:attrName>
                                        </p:attrNameLst>
                                      </p:cBhvr>
                                      <p:to>
                                        <p:strVal val="visible"/>
                                      </p:to>
                                    </p:set>
                                  </p:childTnLst>
                                </p:cTn>
                              </p:par>
                            </p:childTnLst>
                          </p:cTn>
                        </p:par>
                        <p:par>
                          <p:cTn id="31" fill="hold">
                            <p:stCondLst>
                              <p:cond delay="400"/>
                            </p:stCondLst>
                            <p:childTnLst>
                              <p:par>
                                <p:cTn id="32" presetID="1" presetClass="entr" presetSubtype="0" fill="hold" grpId="0" nodeType="afterEffect">
                                  <p:stCondLst>
                                    <p:cond delay="50"/>
                                  </p:stCondLst>
                                  <p:childTnLst>
                                    <p:set>
                                      <p:cBhvr>
                                        <p:cTn id="33" dur="1" fill="hold">
                                          <p:stCondLst>
                                            <p:cond delay="0"/>
                                          </p:stCondLst>
                                        </p:cTn>
                                        <p:tgtEl>
                                          <p:spTgt spid="42"/>
                                        </p:tgtEl>
                                        <p:attrNameLst>
                                          <p:attrName>style.visibility</p:attrName>
                                        </p:attrNameLst>
                                      </p:cBhvr>
                                      <p:to>
                                        <p:strVal val="visible"/>
                                      </p:to>
                                    </p:set>
                                  </p:childTnLst>
                                </p:cTn>
                              </p:par>
                            </p:childTnLst>
                          </p:cTn>
                        </p:par>
                        <p:par>
                          <p:cTn id="34" fill="hold">
                            <p:stCondLst>
                              <p:cond delay="450"/>
                            </p:stCondLst>
                            <p:childTnLst>
                              <p:par>
                                <p:cTn id="35" presetID="1" presetClass="entr" presetSubtype="0" fill="hold" grpId="0" nodeType="afterEffect">
                                  <p:stCondLst>
                                    <p:cond delay="50"/>
                                  </p:stCondLst>
                                  <p:childTnLst>
                                    <p:set>
                                      <p:cBhvr>
                                        <p:cTn id="36" dur="1" fill="hold">
                                          <p:stCondLst>
                                            <p:cond delay="0"/>
                                          </p:stCondLst>
                                        </p:cTn>
                                        <p:tgtEl>
                                          <p:spTgt spid="43"/>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grpId="0" nodeType="afterEffect">
                                  <p:stCondLst>
                                    <p:cond delay="50"/>
                                  </p:stCondLst>
                                  <p:childTnLst>
                                    <p:set>
                                      <p:cBhvr>
                                        <p:cTn id="39" dur="1" fill="hold">
                                          <p:stCondLst>
                                            <p:cond delay="0"/>
                                          </p:stCondLst>
                                        </p:cTn>
                                        <p:tgtEl>
                                          <p:spTgt spid="44"/>
                                        </p:tgtEl>
                                        <p:attrNameLst>
                                          <p:attrName>style.visibility</p:attrName>
                                        </p:attrNameLst>
                                      </p:cBhvr>
                                      <p:to>
                                        <p:strVal val="visible"/>
                                      </p:to>
                                    </p:set>
                                  </p:childTnLst>
                                </p:cTn>
                              </p:par>
                            </p:childTnLst>
                          </p:cTn>
                        </p:par>
                        <p:par>
                          <p:cTn id="40" fill="hold">
                            <p:stCondLst>
                              <p:cond delay="550"/>
                            </p:stCondLst>
                            <p:childTnLst>
                              <p:par>
                                <p:cTn id="41" presetID="1" presetClass="entr" presetSubtype="0" fill="hold" grpId="0" nodeType="afterEffect">
                                  <p:stCondLst>
                                    <p:cond delay="50"/>
                                  </p:stCondLst>
                                  <p:childTnLst>
                                    <p:set>
                                      <p:cBhvr>
                                        <p:cTn id="42" dur="1" fill="hold">
                                          <p:stCondLst>
                                            <p:cond delay="0"/>
                                          </p:stCondLst>
                                        </p:cTn>
                                        <p:tgtEl>
                                          <p:spTgt spid="53"/>
                                        </p:tgtEl>
                                        <p:attrNameLst>
                                          <p:attrName>style.visibility</p:attrName>
                                        </p:attrNameLst>
                                      </p:cBhvr>
                                      <p:to>
                                        <p:strVal val="visible"/>
                                      </p:to>
                                    </p:set>
                                  </p:childTnLst>
                                </p:cTn>
                              </p:par>
                            </p:childTnLst>
                          </p:cTn>
                        </p:par>
                        <p:par>
                          <p:cTn id="43" fill="hold">
                            <p:stCondLst>
                              <p:cond delay="600"/>
                            </p:stCondLst>
                            <p:childTnLst>
                              <p:par>
                                <p:cTn id="44" presetID="1" presetClass="entr" presetSubtype="0" fill="hold" grpId="0" nodeType="afterEffect">
                                  <p:stCondLst>
                                    <p:cond delay="50"/>
                                  </p:stCondLst>
                                  <p:childTnLst>
                                    <p:set>
                                      <p:cBhvr>
                                        <p:cTn id="45" dur="1" fill="hold">
                                          <p:stCondLst>
                                            <p:cond delay="0"/>
                                          </p:stCondLst>
                                        </p:cTn>
                                        <p:tgtEl>
                                          <p:spTgt spid="49"/>
                                        </p:tgtEl>
                                        <p:attrNameLst>
                                          <p:attrName>style.visibility</p:attrName>
                                        </p:attrNameLst>
                                      </p:cBhvr>
                                      <p:to>
                                        <p:strVal val="visible"/>
                                      </p:to>
                                    </p:set>
                                  </p:childTnLst>
                                </p:cTn>
                              </p:par>
                            </p:childTnLst>
                          </p:cTn>
                        </p:par>
                        <p:par>
                          <p:cTn id="46" fill="hold">
                            <p:stCondLst>
                              <p:cond delay="650"/>
                            </p:stCondLst>
                            <p:childTnLst>
                              <p:par>
                                <p:cTn id="47" presetID="1" presetClass="entr" presetSubtype="0" fill="hold" grpId="0" nodeType="afterEffect">
                                  <p:stCondLst>
                                    <p:cond delay="50"/>
                                  </p:stCondLst>
                                  <p:childTnLst>
                                    <p:set>
                                      <p:cBhvr>
                                        <p:cTn id="48" dur="1" fill="hold">
                                          <p:stCondLst>
                                            <p:cond delay="0"/>
                                          </p:stCondLst>
                                        </p:cTn>
                                        <p:tgtEl>
                                          <p:spTgt spid="50"/>
                                        </p:tgtEl>
                                        <p:attrNameLst>
                                          <p:attrName>style.visibility</p:attrName>
                                        </p:attrNameLst>
                                      </p:cBhvr>
                                      <p:to>
                                        <p:strVal val="visible"/>
                                      </p:to>
                                    </p:set>
                                  </p:childTnLst>
                                </p:cTn>
                              </p:par>
                            </p:childTnLst>
                          </p:cTn>
                        </p:par>
                        <p:par>
                          <p:cTn id="49" fill="hold">
                            <p:stCondLst>
                              <p:cond delay="700"/>
                            </p:stCondLst>
                            <p:childTnLst>
                              <p:par>
                                <p:cTn id="50" presetID="1" presetClass="entr" presetSubtype="0" fill="hold" grpId="0" nodeType="afterEffect">
                                  <p:stCondLst>
                                    <p:cond delay="50"/>
                                  </p:stCondLst>
                                  <p:childTnLst>
                                    <p:set>
                                      <p:cBhvr>
                                        <p:cTn id="51" dur="1" fill="hold">
                                          <p:stCondLst>
                                            <p:cond delay="0"/>
                                          </p:stCondLst>
                                        </p:cTn>
                                        <p:tgtEl>
                                          <p:spTgt spid="52"/>
                                        </p:tgtEl>
                                        <p:attrNameLst>
                                          <p:attrName>style.visibility</p:attrName>
                                        </p:attrNameLst>
                                      </p:cBhvr>
                                      <p:to>
                                        <p:strVal val="visible"/>
                                      </p:to>
                                    </p:set>
                                  </p:childTnLst>
                                </p:cTn>
                              </p:par>
                            </p:childTnLst>
                          </p:cTn>
                        </p:par>
                        <p:par>
                          <p:cTn id="52" fill="hold">
                            <p:stCondLst>
                              <p:cond delay="750"/>
                            </p:stCondLst>
                            <p:childTnLst>
                              <p:par>
                                <p:cTn id="53" presetID="1" presetClass="entr" presetSubtype="0" fill="hold" grpId="0" nodeType="afterEffect">
                                  <p:stCondLst>
                                    <p:cond delay="5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0"/>
            <a:ext cx="8229600" cy="1225021"/>
          </a:xfrm>
        </p:spPr>
        <p:txBody>
          <a:bodyPr/>
          <a:lstStyle/>
          <a:p>
            <a:r>
              <a:rPr lang="en-US" dirty="0"/>
              <a:t>Finite State Machines (FSMs)</a:t>
            </a:r>
          </a:p>
        </p:txBody>
      </p:sp>
      <p:sp>
        <p:nvSpPr>
          <p:cNvPr id="3" name="Footer Placeholder 2"/>
          <p:cNvSpPr>
            <a:spLocks noGrp="1"/>
          </p:cNvSpPr>
          <p:nvPr>
            <p:ph type="ftr" sz="quarter" idx="11"/>
          </p:nvPr>
        </p:nvSpPr>
        <p:spPr/>
        <p:txBody>
          <a:bodyPr/>
          <a:lstStyle/>
          <a:p>
            <a:r>
              <a:rPr lang="is-IS"/>
              <a:t>CS447</a:t>
            </a:r>
            <a:endParaRPr lang="en-US" dirty="0"/>
          </a:p>
        </p:txBody>
      </p:sp>
      <p:sp>
        <p:nvSpPr>
          <p:cNvPr id="4" name="Slide Number Placeholder 3"/>
          <p:cNvSpPr>
            <a:spLocks noGrp="1"/>
          </p:cNvSpPr>
          <p:nvPr>
            <p:ph type="sldNum" sz="quarter" idx="12"/>
          </p:nvPr>
        </p:nvSpPr>
        <p:spPr/>
        <p:txBody>
          <a:bodyPr/>
          <a:lstStyle/>
          <a:p>
            <a:fld id="{3552B95B-556F-44BD-91A5-D80C1B9E2BB3}" type="slidenum">
              <a:rPr lang="en-US" smtClean="0"/>
              <a:pPr/>
              <a:t>11</a:t>
            </a:fld>
            <a:endParaRPr lang="en-US"/>
          </a:p>
        </p:txBody>
      </p:sp>
    </p:spTree>
    <p:extLst>
      <p:ext uri="{BB962C8B-B14F-4D97-AF65-F5344CB8AC3E}">
        <p14:creationId xmlns:p14="http://schemas.microsoft.com/office/powerpoint/2010/main" val="118769225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 Finite State Machine (FSM)?</a:t>
            </a:r>
          </a:p>
        </p:txBody>
      </p:sp>
      <p:sp>
        <p:nvSpPr>
          <p:cNvPr id="3" name="Content Placeholder 2"/>
          <p:cNvSpPr>
            <a:spLocks noGrp="1"/>
          </p:cNvSpPr>
          <p:nvPr>
            <p:ph idx="1"/>
          </p:nvPr>
        </p:nvSpPr>
        <p:spPr>
          <a:xfrm>
            <a:off x="152400" y="495302"/>
            <a:ext cx="8991600" cy="495300"/>
          </a:xfrm>
        </p:spPr>
        <p:txBody>
          <a:bodyPr/>
          <a:lstStyle/>
          <a:p>
            <a:r>
              <a:rPr lang="en-US" dirty="0"/>
              <a:t>an </a:t>
            </a:r>
            <a:r>
              <a:rPr lang="en-US" b="1" dirty="0"/>
              <a:t>FSM </a:t>
            </a:r>
            <a:r>
              <a:rPr lang="en-US" dirty="0"/>
              <a:t>is </a:t>
            </a:r>
            <a:r>
              <a:rPr lang="en-US" dirty="0">
                <a:sym typeface="Wingdings"/>
              </a:rPr>
              <a:t>a way of thinking about a </a:t>
            </a:r>
            <a:r>
              <a:rPr lang="en-US" b="1" dirty="0">
                <a:sym typeface="Wingdings"/>
              </a:rPr>
              <a:t>sequential process </a:t>
            </a:r>
            <a:r>
              <a:rPr lang="en-US" dirty="0">
                <a:sym typeface="Wingdings"/>
              </a:rPr>
              <a:t>where:</a:t>
            </a:r>
          </a:p>
        </p:txBody>
      </p:sp>
      <p:sp>
        <p:nvSpPr>
          <p:cNvPr id="5" name="Footer Placeholder 4"/>
          <p:cNvSpPr>
            <a:spLocks noGrp="1"/>
          </p:cNvSpPr>
          <p:nvPr>
            <p:ph type="ftr" sz="quarter" idx="11"/>
          </p:nvPr>
        </p:nvSpPr>
        <p:spPr/>
        <p:txBody>
          <a:bodyPr/>
          <a:lstStyle/>
          <a:p>
            <a:r>
              <a:rPr lang="is-IS" dirty="0"/>
              <a:t>CS447</a:t>
            </a:r>
            <a:endParaRPr lang="en-US" dirty="0"/>
          </a:p>
        </p:txBody>
      </p:sp>
      <p:sp>
        <p:nvSpPr>
          <p:cNvPr id="6" name="Slide Number Placeholder 5"/>
          <p:cNvSpPr>
            <a:spLocks noGrp="1"/>
          </p:cNvSpPr>
          <p:nvPr>
            <p:ph type="sldNum" sz="quarter" idx="12"/>
          </p:nvPr>
        </p:nvSpPr>
        <p:spPr/>
        <p:txBody>
          <a:bodyPr/>
          <a:lstStyle/>
          <a:p>
            <a:fld id="{3552B95B-556F-44BD-91A5-D80C1B9E2BB3}" type="slidenum">
              <a:rPr lang="en-US" smtClean="0"/>
              <a:pPr/>
              <a:t>12</a:t>
            </a:fld>
            <a:endParaRPr lang="en-US"/>
          </a:p>
        </p:txBody>
      </p:sp>
      <p:sp>
        <p:nvSpPr>
          <p:cNvPr id="32" name="TextBox 31"/>
          <p:cNvSpPr txBox="1"/>
          <p:nvPr/>
        </p:nvSpPr>
        <p:spPr>
          <a:xfrm>
            <a:off x="2409506" y="960810"/>
            <a:ext cx="4172636" cy="430887"/>
          </a:xfrm>
          <a:prstGeom prst="rect">
            <a:avLst/>
          </a:prstGeom>
          <a:noFill/>
        </p:spPr>
        <p:txBody>
          <a:bodyPr wrap="square" rtlCol="0">
            <a:spAutoFit/>
          </a:bodyPr>
          <a:lstStyle/>
          <a:p>
            <a:pPr algn="ctr"/>
            <a:r>
              <a:rPr lang="en-US" sz="2200" dirty="0"/>
              <a:t>there is </a:t>
            </a:r>
            <a:r>
              <a:rPr lang="en-US" sz="2200" b="1" dirty="0">
                <a:solidFill>
                  <a:srgbClr val="FF0000"/>
                </a:solidFill>
              </a:rPr>
              <a:t>state</a:t>
            </a:r>
            <a:r>
              <a:rPr lang="en-US" sz="2200" b="1" i="1" dirty="0"/>
              <a:t> </a:t>
            </a:r>
            <a:r>
              <a:rPr lang="en-US" sz="2200" dirty="0"/>
              <a:t>(memory)</a:t>
            </a:r>
            <a:endParaRPr lang="en-US" sz="2200" b="1" dirty="0"/>
          </a:p>
        </p:txBody>
      </p:sp>
      <p:sp>
        <p:nvSpPr>
          <p:cNvPr id="33" name="TextBox 32"/>
          <p:cNvSpPr txBox="1"/>
          <p:nvPr/>
        </p:nvSpPr>
        <p:spPr>
          <a:xfrm>
            <a:off x="329786" y="1375409"/>
            <a:ext cx="4318414" cy="1107996"/>
          </a:xfrm>
          <a:prstGeom prst="rect">
            <a:avLst/>
          </a:prstGeom>
          <a:noFill/>
        </p:spPr>
        <p:txBody>
          <a:bodyPr wrap="square" rtlCol="0">
            <a:spAutoFit/>
          </a:bodyPr>
          <a:lstStyle/>
          <a:p>
            <a:pPr algn="ctr"/>
            <a:r>
              <a:rPr lang="en-US" sz="2200" dirty="0"/>
              <a:t>the state </a:t>
            </a:r>
            <a:r>
              <a:rPr lang="en-US" sz="2200" b="1" dirty="0">
                <a:solidFill>
                  <a:srgbClr val="7030A0"/>
                </a:solidFill>
              </a:rPr>
              <a:t>changes</a:t>
            </a:r>
            <a:r>
              <a:rPr lang="en-US" sz="2200" dirty="0"/>
              <a:t> based on the </a:t>
            </a:r>
            <a:r>
              <a:rPr lang="en-US" sz="2200" b="1" dirty="0"/>
              <a:t>current state,</a:t>
            </a:r>
            <a:r>
              <a:rPr lang="en-US" sz="2200" dirty="0"/>
              <a:t> </a:t>
            </a:r>
            <a:r>
              <a:rPr lang="en-US" sz="2200" b="1" dirty="0"/>
              <a:t>transition logic,</a:t>
            </a:r>
            <a:r>
              <a:rPr lang="en-US" sz="2200" dirty="0"/>
              <a:t> and (optionally) </a:t>
            </a:r>
            <a:r>
              <a:rPr lang="en-US" sz="2200" b="1" dirty="0"/>
              <a:t>inputs</a:t>
            </a:r>
          </a:p>
        </p:txBody>
      </p:sp>
      <p:sp>
        <p:nvSpPr>
          <p:cNvPr id="34" name="TextBox 33"/>
          <p:cNvSpPr txBox="1"/>
          <p:nvPr/>
        </p:nvSpPr>
        <p:spPr>
          <a:xfrm>
            <a:off x="5840820" y="1811859"/>
            <a:ext cx="3058378" cy="1015663"/>
          </a:xfrm>
          <a:prstGeom prst="rect">
            <a:avLst/>
          </a:prstGeom>
          <a:noFill/>
        </p:spPr>
        <p:txBody>
          <a:bodyPr wrap="square" rtlCol="0">
            <a:spAutoFit/>
          </a:bodyPr>
          <a:lstStyle/>
          <a:p>
            <a:pPr algn="ctr"/>
            <a:r>
              <a:rPr lang="en-US" sz="2200" dirty="0"/>
              <a:t>there are </a:t>
            </a:r>
            <a:r>
              <a:rPr lang="en-US" sz="2200" b="1" dirty="0">
                <a:solidFill>
                  <a:srgbClr val="00B050"/>
                </a:solidFill>
              </a:rPr>
              <a:t>outputs</a:t>
            </a:r>
            <a:r>
              <a:rPr lang="en-US" sz="2200" i="1" dirty="0"/>
              <a:t> </a:t>
            </a:r>
            <a:r>
              <a:rPr lang="en-US" sz="2200" dirty="0"/>
              <a:t>based on the state</a:t>
            </a:r>
          </a:p>
          <a:p>
            <a:pPr algn="ctr"/>
            <a:r>
              <a:rPr lang="en-US" sz="1600" dirty="0">
                <a:solidFill>
                  <a:srgbClr val="0070C0"/>
                </a:solidFill>
              </a:rPr>
              <a:t>(and maybe on the inputs, too)</a:t>
            </a:r>
            <a:endParaRPr lang="en-US" sz="2800" dirty="0">
              <a:solidFill>
                <a:srgbClr val="0070C0"/>
              </a:solidFill>
            </a:endParaRPr>
          </a:p>
        </p:txBody>
      </p:sp>
      <p:grpSp>
        <p:nvGrpSpPr>
          <p:cNvPr id="28" name="Group 27">
            <a:extLst>
              <a:ext uri="{FF2B5EF4-FFF2-40B4-BE49-F238E27FC236}">
                <a16:creationId xmlns:a16="http://schemas.microsoft.com/office/drawing/2014/main" id="{73324CF7-27EE-6A47-8385-AEF0047DF449}"/>
              </a:ext>
            </a:extLst>
          </p:cNvPr>
          <p:cNvGrpSpPr/>
          <p:nvPr/>
        </p:nvGrpSpPr>
        <p:grpSpPr>
          <a:xfrm>
            <a:off x="1756425" y="3734094"/>
            <a:ext cx="4326741" cy="1557017"/>
            <a:chOff x="1756425" y="3438495"/>
            <a:chExt cx="4326741" cy="1557017"/>
          </a:xfrm>
        </p:grpSpPr>
        <p:sp>
          <p:nvSpPr>
            <p:cNvPr id="30" name="Rectangle 16">
              <a:extLst>
                <a:ext uri="{FF2B5EF4-FFF2-40B4-BE49-F238E27FC236}">
                  <a16:creationId xmlns:a16="http://schemas.microsoft.com/office/drawing/2014/main" id="{723B6881-4679-3E4D-9FFA-3062B10DACFF}"/>
                </a:ext>
              </a:extLst>
            </p:cNvPr>
            <p:cNvSpPr/>
            <p:nvPr/>
          </p:nvSpPr>
          <p:spPr>
            <a:xfrm rot="10800000" flipV="1">
              <a:off x="1756425" y="3438495"/>
              <a:ext cx="277105" cy="1557017"/>
            </a:xfrm>
            <a:custGeom>
              <a:avLst/>
              <a:gdLst>
                <a:gd name="connsiteX0" fmla="*/ 0 w 1142998"/>
                <a:gd name="connsiteY0" fmla="*/ 0 h 1142998"/>
                <a:gd name="connsiteX1" fmla="*/ 1142998 w 1142998"/>
                <a:gd name="connsiteY1" fmla="*/ 0 h 1142998"/>
                <a:gd name="connsiteX2" fmla="*/ 1142998 w 1142998"/>
                <a:gd name="connsiteY2" fmla="*/ 1142998 h 1142998"/>
                <a:gd name="connsiteX3" fmla="*/ 0 w 1142998"/>
                <a:gd name="connsiteY3" fmla="*/ 1142998 h 1142998"/>
                <a:gd name="connsiteX4" fmla="*/ 0 w 1142998"/>
                <a:gd name="connsiteY4" fmla="*/ 0 h 1142998"/>
                <a:gd name="connsiteX0" fmla="*/ 0 w 1142998"/>
                <a:gd name="connsiteY0" fmla="*/ 0 h 1142998"/>
                <a:gd name="connsiteX1" fmla="*/ 1142998 w 1142998"/>
                <a:gd name="connsiteY1" fmla="*/ 0 h 1142998"/>
                <a:gd name="connsiteX2" fmla="*/ 1142998 w 1142998"/>
                <a:gd name="connsiteY2" fmla="*/ 1142998 h 1142998"/>
                <a:gd name="connsiteX3" fmla="*/ 0 w 1142998"/>
                <a:gd name="connsiteY3" fmla="*/ 1142998 h 1142998"/>
                <a:gd name="connsiteX4" fmla="*/ 91440 w 1142998"/>
                <a:gd name="connsiteY4" fmla="*/ 91440 h 1142998"/>
                <a:gd name="connsiteX0" fmla="*/ 0 w 1142998"/>
                <a:gd name="connsiteY0" fmla="*/ 0 h 1142998"/>
                <a:gd name="connsiteX1" fmla="*/ 1142998 w 1142998"/>
                <a:gd name="connsiteY1" fmla="*/ 0 h 1142998"/>
                <a:gd name="connsiteX2" fmla="*/ 1142998 w 1142998"/>
                <a:gd name="connsiteY2" fmla="*/ 1142998 h 1142998"/>
                <a:gd name="connsiteX3" fmla="*/ 0 w 1142998"/>
                <a:gd name="connsiteY3" fmla="*/ 1142998 h 1142998"/>
              </a:gdLst>
              <a:ahLst/>
              <a:cxnLst>
                <a:cxn ang="0">
                  <a:pos x="connsiteX0" y="connsiteY0"/>
                </a:cxn>
                <a:cxn ang="0">
                  <a:pos x="connsiteX1" y="connsiteY1"/>
                </a:cxn>
                <a:cxn ang="0">
                  <a:pos x="connsiteX2" y="connsiteY2"/>
                </a:cxn>
                <a:cxn ang="0">
                  <a:pos x="connsiteX3" y="connsiteY3"/>
                </a:cxn>
              </a:cxnLst>
              <a:rect l="l" t="t" r="r" b="b"/>
              <a:pathLst>
                <a:path w="1142998" h="1142998">
                  <a:moveTo>
                    <a:pt x="0" y="0"/>
                  </a:moveTo>
                  <a:lnTo>
                    <a:pt x="1142998" y="0"/>
                  </a:lnTo>
                  <a:lnTo>
                    <a:pt x="1142998" y="1142998"/>
                  </a:lnTo>
                  <a:lnTo>
                    <a:pt x="0" y="1142998"/>
                  </a:ln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b="1" dirty="0">
                <a:solidFill>
                  <a:schemeClr val="tx1"/>
                </a:solidFill>
              </a:endParaRPr>
            </a:p>
          </p:txBody>
        </p:sp>
        <p:cxnSp>
          <p:nvCxnSpPr>
            <p:cNvPr id="31" name="Straight Connector 30">
              <a:extLst>
                <a:ext uri="{FF2B5EF4-FFF2-40B4-BE49-F238E27FC236}">
                  <a16:creationId xmlns:a16="http://schemas.microsoft.com/office/drawing/2014/main" id="{927E1500-1CA3-8540-853A-28D3FF42CACB}"/>
                </a:ext>
              </a:extLst>
            </p:cNvPr>
            <p:cNvCxnSpPr/>
            <p:nvPr/>
          </p:nvCxnSpPr>
          <p:spPr>
            <a:xfrm>
              <a:off x="1994147" y="4990776"/>
              <a:ext cx="308303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Freeform 34">
              <a:extLst>
                <a:ext uri="{FF2B5EF4-FFF2-40B4-BE49-F238E27FC236}">
                  <a16:creationId xmlns:a16="http://schemas.microsoft.com/office/drawing/2014/main" id="{3985021A-5C28-6C4F-A9C4-F96B0BCB6C59}"/>
                </a:ext>
              </a:extLst>
            </p:cNvPr>
            <p:cNvSpPr/>
            <p:nvPr/>
          </p:nvSpPr>
          <p:spPr>
            <a:xfrm>
              <a:off x="5034013" y="3570973"/>
              <a:ext cx="1049153" cy="1424539"/>
            </a:xfrm>
            <a:custGeom>
              <a:avLst/>
              <a:gdLst>
                <a:gd name="connsiteX0" fmla="*/ 0 w 1049153"/>
                <a:gd name="connsiteY0" fmla="*/ 1414913 h 1414913"/>
                <a:gd name="connsiteX1" fmla="*/ 644892 w 1049153"/>
                <a:gd name="connsiteY1" fmla="*/ 1414913 h 1414913"/>
                <a:gd name="connsiteX2" fmla="*/ 644892 w 1049153"/>
                <a:gd name="connsiteY2" fmla="*/ 0 h 1414913"/>
                <a:gd name="connsiteX3" fmla="*/ 1049153 w 1049153"/>
                <a:gd name="connsiteY3" fmla="*/ 0 h 1414913"/>
              </a:gdLst>
              <a:ahLst/>
              <a:cxnLst>
                <a:cxn ang="0">
                  <a:pos x="connsiteX0" y="connsiteY0"/>
                </a:cxn>
                <a:cxn ang="0">
                  <a:pos x="connsiteX1" y="connsiteY1"/>
                </a:cxn>
                <a:cxn ang="0">
                  <a:pos x="connsiteX2" y="connsiteY2"/>
                </a:cxn>
                <a:cxn ang="0">
                  <a:pos x="connsiteX3" y="connsiteY3"/>
                </a:cxn>
              </a:cxnLst>
              <a:rect l="l" t="t" r="r" b="b"/>
              <a:pathLst>
                <a:path w="1049153" h="1414913">
                  <a:moveTo>
                    <a:pt x="0" y="1414913"/>
                  </a:moveTo>
                  <a:lnTo>
                    <a:pt x="644892" y="1414913"/>
                  </a:lnTo>
                  <a:lnTo>
                    <a:pt x="644892" y="0"/>
                  </a:lnTo>
                  <a:lnTo>
                    <a:pt x="1049153" y="0"/>
                  </a:ln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2BD0D1F1-3823-8649-B869-FFA5A11E863E}"/>
              </a:ext>
            </a:extLst>
          </p:cNvPr>
          <p:cNvGrpSpPr/>
          <p:nvPr/>
        </p:nvGrpSpPr>
        <p:grpSpPr>
          <a:xfrm>
            <a:off x="3730487" y="3200695"/>
            <a:ext cx="1302023" cy="1933604"/>
            <a:chOff x="3730487" y="2531066"/>
            <a:chExt cx="1302023" cy="1933604"/>
          </a:xfrm>
        </p:grpSpPr>
        <p:grpSp>
          <p:nvGrpSpPr>
            <p:cNvPr id="40" name="Group 39">
              <a:extLst>
                <a:ext uri="{FF2B5EF4-FFF2-40B4-BE49-F238E27FC236}">
                  <a16:creationId xmlns:a16="http://schemas.microsoft.com/office/drawing/2014/main" id="{E501A822-F3BE-C643-969D-A5738CD37F30}"/>
                </a:ext>
              </a:extLst>
            </p:cNvPr>
            <p:cNvGrpSpPr/>
            <p:nvPr/>
          </p:nvGrpSpPr>
          <p:grpSpPr>
            <a:xfrm>
              <a:off x="3810000" y="2531066"/>
              <a:ext cx="1143000" cy="1142998"/>
              <a:chOff x="3505199" y="1866900"/>
              <a:chExt cx="1447802" cy="1447800"/>
            </a:xfrm>
          </p:grpSpPr>
          <p:grpSp>
            <p:nvGrpSpPr>
              <p:cNvPr id="48" name="Group 47">
                <a:extLst>
                  <a:ext uri="{FF2B5EF4-FFF2-40B4-BE49-F238E27FC236}">
                    <a16:creationId xmlns:a16="http://schemas.microsoft.com/office/drawing/2014/main" id="{2D069D28-94DF-6141-A97E-AE4CEDE6F1FC}"/>
                  </a:ext>
                </a:extLst>
              </p:cNvPr>
              <p:cNvGrpSpPr/>
              <p:nvPr/>
            </p:nvGrpSpPr>
            <p:grpSpPr>
              <a:xfrm>
                <a:off x="3505200" y="1866900"/>
                <a:ext cx="1447800" cy="1447800"/>
                <a:chOff x="3962400" y="1333500"/>
                <a:chExt cx="762000" cy="762000"/>
              </a:xfrm>
            </p:grpSpPr>
            <p:sp>
              <p:nvSpPr>
                <p:cNvPr id="55" name="Rectangle 54">
                  <a:extLst>
                    <a:ext uri="{FF2B5EF4-FFF2-40B4-BE49-F238E27FC236}">
                      <a16:creationId xmlns:a16="http://schemas.microsoft.com/office/drawing/2014/main" id="{534AB089-C6F0-1C40-A46A-0AC036BBACB2}"/>
                    </a:ext>
                  </a:extLst>
                </p:cNvPr>
                <p:cNvSpPr/>
                <p:nvPr/>
              </p:nvSpPr>
              <p:spPr>
                <a:xfrm>
                  <a:off x="3962400" y="1333500"/>
                  <a:ext cx="762000" cy="762000"/>
                </a:xfrm>
                <a:prstGeom prst="rect">
                  <a:avLst/>
                </a:prstGeom>
                <a:solidFill>
                  <a:schemeClr val="accent2">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b="1" dirty="0">
                    <a:solidFill>
                      <a:schemeClr val="tx1"/>
                    </a:solidFill>
                  </a:endParaRPr>
                </a:p>
              </p:txBody>
            </p:sp>
            <p:sp>
              <p:nvSpPr>
                <p:cNvPr id="59" name="Isosceles Triangle 6">
                  <a:extLst>
                    <a:ext uri="{FF2B5EF4-FFF2-40B4-BE49-F238E27FC236}">
                      <a16:creationId xmlns:a16="http://schemas.microsoft.com/office/drawing/2014/main" id="{3650DF73-1474-5F4E-A1FE-7A8DFA58D5DD}"/>
                    </a:ext>
                  </a:extLst>
                </p:cNvPr>
                <p:cNvSpPr/>
                <p:nvPr/>
              </p:nvSpPr>
              <p:spPr>
                <a:xfrm rot="5400000">
                  <a:off x="3930122" y="1833246"/>
                  <a:ext cx="184874" cy="120316"/>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49" name="TextBox 48">
                <a:extLst>
                  <a:ext uri="{FF2B5EF4-FFF2-40B4-BE49-F238E27FC236}">
                    <a16:creationId xmlns:a16="http://schemas.microsoft.com/office/drawing/2014/main" id="{68F4D3E2-77D4-E249-BA2F-77FB9678444A}"/>
                  </a:ext>
                </a:extLst>
              </p:cNvPr>
              <p:cNvSpPr txBox="1"/>
              <p:nvPr/>
            </p:nvSpPr>
            <p:spPr>
              <a:xfrm>
                <a:off x="3505199" y="1959713"/>
                <a:ext cx="568939" cy="662746"/>
              </a:xfrm>
              <a:prstGeom prst="rect">
                <a:avLst/>
              </a:prstGeom>
              <a:noFill/>
            </p:spPr>
            <p:txBody>
              <a:bodyPr wrap="none" rtlCol="0">
                <a:spAutoFit/>
              </a:bodyPr>
              <a:lstStyle/>
              <a:p>
                <a:r>
                  <a:rPr lang="en-US" sz="2800" b="1" dirty="0"/>
                  <a:t>D</a:t>
                </a:r>
              </a:p>
            </p:txBody>
          </p:sp>
          <p:sp>
            <p:nvSpPr>
              <p:cNvPr id="50" name="TextBox 49">
                <a:extLst>
                  <a:ext uri="{FF2B5EF4-FFF2-40B4-BE49-F238E27FC236}">
                    <a16:creationId xmlns:a16="http://schemas.microsoft.com/office/drawing/2014/main" id="{8F9DC56A-6A2A-8849-98DC-963488A0D77C}"/>
                  </a:ext>
                </a:extLst>
              </p:cNvPr>
              <p:cNvSpPr txBox="1"/>
              <p:nvPr/>
            </p:nvSpPr>
            <p:spPr>
              <a:xfrm>
                <a:off x="4373911" y="1964791"/>
                <a:ext cx="579090" cy="662746"/>
              </a:xfrm>
              <a:prstGeom prst="rect">
                <a:avLst/>
              </a:prstGeom>
              <a:noFill/>
            </p:spPr>
            <p:txBody>
              <a:bodyPr wrap="none" rtlCol="0">
                <a:spAutoFit/>
              </a:bodyPr>
              <a:lstStyle/>
              <a:p>
                <a:pPr algn="r"/>
                <a:r>
                  <a:rPr lang="en-US" sz="2800" b="1" dirty="0"/>
                  <a:t>Q</a:t>
                </a:r>
              </a:p>
            </p:txBody>
          </p:sp>
        </p:grpSp>
        <p:sp>
          <p:nvSpPr>
            <p:cNvPr id="47" name="TextBox 46">
              <a:extLst>
                <a:ext uri="{FF2B5EF4-FFF2-40B4-BE49-F238E27FC236}">
                  <a16:creationId xmlns:a16="http://schemas.microsoft.com/office/drawing/2014/main" id="{B784270E-1D18-124E-8962-79523E375BDA}"/>
                </a:ext>
              </a:extLst>
            </p:cNvPr>
            <p:cNvSpPr txBox="1"/>
            <p:nvPr/>
          </p:nvSpPr>
          <p:spPr>
            <a:xfrm>
              <a:off x="3730487" y="3695229"/>
              <a:ext cx="1302023" cy="769441"/>
            </a:xfrm>
            <a:prstGeom prst="rect">
              <a:avLst/>
            </a:prstGeom>
            <a:noFill/>
          </p:spPr>
          <p:txBody>
            <a:bodyPr wrap="none" rtlCol="0">
              <a:spAutoFit/>
            </a:bodyPr>
            <a:lstStyle/>
            <a:p>
              <a:pPr algn="ctr"/>
              <a:r>
                <a:rPr lang="en-US" sz="2200" b="1" dirty="0"/>
                <a:t>state</a:t>
              </a:r>
              <a:br>
                <a:rPr lang="en-US" sz="2200" b="1" dirty="0"/>
              </a:br>
              <a:r>
                <a:rPr lang="en-US" sz="2200" b="1" dirty="0"/>
                <a:t>memory</a:t>
              </a:r>
            </a:p>
          </p:txBody>
        </p:sp>
      </p:grpSp>
      <p:grpSp>
        <p:nvGrpSpPr>
          <p:cNvPr id="60" name="Group 59">
            <a:extLst>
              <a:ext uri="{FF2B5EF4-FFF2-40B4-BE49-F238E27FC236}">
                <a16:creationId xmlns:a16="http://schemas.microsoft.com/office/drawing/2014/main" id="{E6E923CD-C579-9C4D-88CC-411CCC690CC3}"/>
              </a:ext>
            </a:extLst>
          </p:cNvPr>
          <p:cNvGrpSpPr/>
          <p:nvPr/>
        </p:nvGrpSpPr>
        <p:grpSpPr>
          <a:xfrm>
            <a:off x="244802" y="2536529"/>
            <a:ext cx="5241598" cy="2297012"/>
            <a:chOff x="244802" y="1866900"/>
            <a:chExt cx="5241598" cy="2297012"/>
          </a:xfrm>
        </p:grpSpPr>
        <p:sp>
          <p:nvSpPr>
            <p:cNvPr id="61" name="Trapezoid 60">
              <a:extLst>
                <a:ext uri="{FF2B5EF4-FFF2-40B4-BE49-F238E27FC236}">
                  <a16:creationId xmlns:a16="http://schemas.microsoft.com/office/drawing/2014/main" id="{B82AD554-7E66-6E4A-A049-AF800C79EF27}"/>
                </a:ext>
              </a:extLst>
            </p:cNvPr>
            <p:cNvSpPr/>
            <p:nvPr/>
          </p:nvSpPr>
          <p:spPr>
            <a:xfrm rot="5400000">
              <a:off x="2178220" y="2277262"/>
              <a:ext cx="1142998" cy="1142998"/>
            </a:xfrm>
            <a:prstGeom prst="trapezoid">
              <a:avLst>
                <a:gd name="adj" fmla="val 0"/>
              </a:avLst>
            </a:prstGeom>
            <a:solidFill>
              <a:schemeClr val="accent4">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b="1" dirty="0">
                <a:solidFill>
                  <a:schemeClr val="tx1"/>
                </a:solidFill>
              </a:endParaRPr>
            </a:p>
          </p:txBody>
        </p:sp>
        <p:sp>
          <p:nvSpPr>
            <p:cNvPr id="62" name="Rectangle 16">
              <a:extLst>
                <a:ext uri="{FF2B5EF4-FFF2-40B4-BE49-F238E27FC236}">
                  <a16:creationId xmlns:a16="http://schemas.microsoft.com/office/drawing/2014/main" id="{C2B3FC6D-0BA9-2F44-985F-DAE3B16277D3}"/>
                </a:ext>
              </a:extLst>
            </p:cNvPr>
            <p:cNvSpPr/>
            <p:nvPr/>
          </p:nvSpPr>
          <p:spPr>
            <a:xfrm>
              <a:off x="4944985" y="1866902"/>
              <a:ext cx="541415" cy="996038"/>
            </a:xfrm>
            <a:custGeom>
              <a:avLst/>
              <a:gdLst>
                <a:gd name="connsiteX0" fmla="*/ 0 w 1142998"/>
                <a:gd name="connsiteY0" fmla="*/ 0 h 1142998"/>
                <a:gd name="connsiteX1" fmla="*/ 1142998 w 1142998"/>
                <a:gd name="connsiteY1" fmla="*/ 0 h 1142998"/>
                <a:gd name="connsiteX2" fmla="*/ 1142998 w 1142998"/>
                <a:gd name="connsiteY2" fmla="*/ 1142998 h 1142998"/>
                <a:gd name="connsiteX3" fmla="*/ 0 w 1142998"/>
                <a:gd name="connsiteY3" fmla="*/ 1142998 h 1142998"/>
                <a:gd name="connsiteX4" fmla="*/ 0 w 1142998"/>
                <a:gd name="connsiteY4" fmla="*/ 0 h 1142998"/>
                <a:gd name="connsiteX0" fmla="*/ 0 w 1142998"/>
                <a:gd name="connsiteY0" fmla="*/ 0 h 1142998"/>
                <a:gd name="connsiteX1" fmla="*/ 1142998 w 1142998"/>
                <a:gd name="connsiteY1" fmla="*/ 0 h 1142998"/>
                <a:gd name="connsiteX2" fmla="*/ 1142998 w 1142998"/>
                <a:gd name="connsiteY2" fmla="*/ 1142998 h 1142998"/>
                <a:gd name="connsiteX3" fmla="*/ 0 w 1142998"/>
                <a:gd name="connsiteY3" fmla="*/ 1142998 h 1142998"/>
                <a:gd name="connsiteX4" fmla="*/ 91440 w 1142998"/>
                <a:gd name="connsiteY4" fmla="*/ 91440 h 1142998"/>
                <a:gd name="connsiteX0" fmla="*/ 0 w 1142998"/>
                <a:gd name="connsiteY0" fmla="*/ 0 h 1142998"/>
                <a:gd name="connsiteX1" fmla="*/ 1142998 w 1142998"/>
                <a:gd name="connsiteY1" fmla="*/ 0 h 1142998"/>
                <a:gd name="connsiteX2" fmla="*/ 1142998 w 1142998"/>
                <a:gd name="connsiteY2" fmla="*/ 1142998 h 1142998"/>
                <a:gd name="connsiteX3" fmla="*/ 0 w 1142998"/>
                <a:gd name="connsiteY3" fmla="*/ 1142998 h 1142998"/>
              </a:gdLst>
              <a:ahLst/>
              <a:cxnLst>
                <a:cxn ang="0">
                  <a:pos x="connsiteX0" y="connsiteY0"/>
                </a:cxn>
                <a:cxn ang="0">
                  <a:pos x="connsiteX1" y="connsiteY1"/>
                </a:cxn>
                <a:cxn ang="0">
                  <a:pos x="connsiteX2" y="connsiteY2"/>
                </a:cxn>
                <a:cxn ang="0">
                  <a:pos x="connsiteX3" y="connsiteY3"/>
                </a:cxn>
              </a:cxnLst>
              <a:rect l="l" t="t" r="r" b="b"/>
              <a:pathLst>
                <a:path w="1142998" h="1142998">
                  <a:moveTo>
                    <a:pt x="0" y="0"/>
                  </a:moveTo>
                  <a:lnTo>
                    <a:pt x="1142998" y="0"/>
                  </a:lnTo>
                  <a:lnTo>
                    <a:pt x="1142998" y="1142998"/>
                  </a:lnTo>
                  <a:lnTo>
                    <a:pt x="0" y="1142998"/>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b="1" dirty="0">
                <a:solidFill>
                  <a:schemeClr val="tx1"/>
                </a:solidFill>
              </a:endParaRPr>
            </a:p>
          </p:txBody>
        </p:sp>
        <p:sp>
          <p:nvSpPr>
            <p:cNvPr id="63" name="Rectangle 16">
              <a:extLst>
                <a:ext uri="{FF2B5EF4-FFF2-40B4-BE49-F238E27FC236}">
                  <a16:creationId xmlns:a16="http://schemas.microsoft.com/office/drawing/2014/main" id="{F7314F1E-0280-BC44-8FAB-F1C49B3F4B46}"/>
                </a:ext>
              </a:extLst>
            </p:cNvPr>
            <p:cNvSpPr/>
            <p:nvPr/>
          </p:nvSpPr>
          <p:spPr>
            <a:xfrm rot="10800000">
              <a:off x="1636802" y="1866900"/>
              <a:ext cx="541415" cy="746916"/>
            </a:xfrm>
            <a:custGeom>
              <a:avLst/>
              <a:gdLst>
                <a:gd name="connsiteX0" fmla="*/ 0 w 1142998"/>
                <a:gd name="connsiteY0" fmla="*/ 0 h 1142998"/>
                <a:gd name="connsiteX1" fmla="*/ 1142998 w 1142998"/>
                <a:gd name="connsiteY1" fmla="*/ 0 h 1142998"/>
                <a:gd name="connsiteX2" fmla="*/ 1142998 w 1142998"/>
                <a:gd name="connsiteY2" fmla="*/ 1142998 h 1142998"/>
                <a:gd name="connsiteX3" fmla="*/ 0 w 1142998"/>
                <a:gd name="connsiteY3" fmla="*/ 1142998 h 1142998"/>
                <a:gd name="connsiteX4" fmla="*/ 0 w 1142998"/>
                <a:gd name="connsiteY4" fmla="*/ 0 h 1142998"/>
                <a:gd name="connsiteX0" fmla="*/ 0 w 1142998"/>
                <a:gd name="connsiteY0" fmla="*/ 0 h 1142998"/>
                <a:gd name="connsiteX1" fmla="*/ 1142998 w 1142998"/>
                <a:gd name="connsiteY1" fmla="*/ 0 h 1142998"/>
                <a:gd name="connsiteX2" fmla="*/ 1142998 w 1142998"/>
                <a:gd name="connsiteY2" fmla="*/ 1142998 h 1142998"/>
                <a:gd name="connsiteX3" fmla="*/ 0 w 1142998"/>
                <a:gd name="connsiteY3" fmla="*/ 1142998 h 1142998"/>
                <a:gd name="connsiteX4" fmla="*/ 91440 w 1142998"/>
                <a:gd name="connsiteY4" fmla="*/ 91440 h 1142998"/>
                <a:gd name="connsiteX0" fmla="*/ 0 w 1142998"/>
                <a:gd name="connsiteY0" fmla="*/ 0 h 1142998"/>
                <a:gd name="connsiteX1" fmla="*/ 1142998 w 1142998"/>
                <a:gd name="connsiteY1" fmla="*/ 0 h 1142998"/>
                <a:gd name="connsiteX2" fmla="*/ 1142998 w 1142998"/>
                <a:gd name="connsiteY2" fmla="*/ 1142998 h 1142998"/>
                <a:gd name="connsiteX3" fmla="*/ 0 w 1142998"/>
                <a:gd name="connsiteY3" fmla="*/ 1142998 h 1142998"/>
              </a:gdLst>
              <a:ahLst/>
              <a:cxnLst>
                <a:cxn ang="0">
                  <a:pos x="connsiteX0" y="connsiteY0"/>
                </a:cxn>
                <a:cxn ang="0">
                  <a:pos x="connsiteX1" y="connsiteY1"/>
                </a:cxn>
                <a:cxn ang="0">
                  <a:pos x="connsiteX2" y="connsiteY2"/>
                </a:cxn>
                <a:cxn ang="0">
                  <a:pos x="connsiteX3" y="connsiteY3"/>
                </a:cxn>
              </a:cxnLst>
              <a:rect l="l" t="t" r="r" b="b"/>
              <a:pathLst>
                <a:path w="1142998" h="1142998">
                  <a:moveTo>
                    <a:pt x="0" y="0"/>
                  </a:moveTo>
                  <a:lnTo>
                    <a:pt x="1142998" y="0"/>
                  </a:lnTo>
                  <a:lnTo>
                    <a:pt x="1142998" y="1142998"/>
                  </a:lnTo>
                  <a:lnTo>
                    <a:pt x="0" y="1142998"/>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b="1" dirty="0">
                <a:solidFill>
                  <a:schemeClr val="tx1"/>
                </a:solidFill>
              </a:endParaRPr>
            </a:p>
          </p:txBody>
        </p:sp>
        <p:cxnSp>
          <p:nvCxnSpPr>
            <p:cNvPr id="64" name="Straight Connector 63">
              <a:extLst>
                <a:ext uri="{FF2B5EF4-FFF2-40B4-BE49-F238E27FC236}">
                  <a16:creationId xmlns:a16="http://schemas.microsoft.com/office/drawing/2014/main" id="{AA57117E-FE1D-FC42-B0B7-EB6272C4A73E}"/>
                </a:ext>
              </a:extLst>
            </p:cNvPr>
            <p:cNvCxnSpPr/>
            <p:nvPr/>
          </p:nvCxnSpPr>
          <p:spPr>
            <a:xfrm>
              <a:off x="2057400" y="1866900"/>
              <a:ext cx="308303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8C9C891-E706-F04E-8175-B214905ED116}"/>
                </a:ext>
              </a:extLst>
            </p:cNvPr>
            <p:cNvCxnSpPr/>
            <p:nvPr/>
          </p:nvCxnSpPr>
          <p:spPr>
            <a:xfrm>
              <a:off x="3321218" y="2835866"/>
              <a:ext cx="48878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C09CE02-EF7D-0B4C-8C18-EFBD1C63E9B6}"/>
                </a:ext>
              </a:extLst>
            </p:cNvPr>
            <p:cNvCxnSpPr/>
            <p:nvPr/>
          </p:nvCxnSpPr>
          <p:spPr>
            <a:xfrm>
              <a:off x="533400" y="3064466"/>
              <a:ext cx="16448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A8742450-2C3D-5D4D-9467-345DCF76FDF8}"/>
                </a:ext>
              </a:extLst>
            </p:cNvPr>
            <p:cNvSpPr txBox="1"/>
            <p:nvPr/>
          </p:nvSpPr>
          <p:spPr>
            <a:xfrm>
              <a:off x="1907509" y="3394471"/>
              <a:ext cx="1648112" cy="769441"/>
            </a:xfrm>
            <a:prstGeom prst="rect">
              <a:avLst/>
            </a:prstGeom>
            <a:noFill/>
          </p:spPr>
          <p:txBody>
            <a:bodyPr wrap="square" rtlCol="0">
              <a:spAutoFit/>
            </a:bodyPr>
            <a:lstStyle/>
            <a:p>
              <a:pPr algn="ctr"/>
              <a:r>
                <a:rPr lang="en-US" sz="2200" b="1" dirty="0"/>
                <a:t>transition</a:t>
              </a:r>
              <a:br>
                <a:rPr lang="en-US" sz="2200" b="1" dirty="0"/>
              </a:br>
              <a:r>
                <a:rPr lang="en-US" sz="2200" b="1" dirty="0"/>
                <a:t>logic</a:t>
              </a:r>
            </a:p>
          </p:txBody>
        </p:sp>
        <p:sp>
          <p:nvSpPr>
            <p:cNvPr id="68" name="TextBox 67">
              <a:extLst>
                <a:ext uri="{FF2B5EF4-FFF2-40B4-BE49-F238E27FC236}">
                  <a16:creationId xmlns:a16="http://schemas.microsoft.com/office/drawing/2014/main" id="{48C5369E-747D-8E4F-9AE8-E5986C32AC22}"/>
                </a:ext>
              </a:extLst>
            </p:cNvPr>
            <p:cNvSpPr txBox="1"/>
            <p:nvPr/>
          </p:nvSpPr>
          <p:spPr>
            <a:xfrm>
              <a:off x="244802" y="2650801"/>
              <a:ext cx="1648112" cy="430887"/>
            </a:xfrm>
            <a:prstGeom prst="rect">
              <a:avLst/>
            </a:prstGeom>
            <a:noFill/>
          </p:spPr>
          <p:txBody>
            <a:bodyPr wrap="square" rtlCol="0">
              <a:spAutoFit/>
            </a:bodyPr>
            <a:lstStyle/>
            <a:p>
              <a:pPr algn="ctr"/>
              <a:r>
                <a:rPr lang="en-US" sz="2200" b="1" dirty="0"/>
                <a:t>inputs</a:t>
              </a:r>
            </a:p>
          </p:txBody>
        </p:sp>
      </p:grpSp>
      <p:grpSp>
        <p:nvGrpSpPr>
          <p:cNvPr id="69" name="Group 68">
            <a:extLst>
              <a:ext uri="{FF2B5EF4-FFF2-40B4-BE49-F238E27FC236}">
                <a16:creationId xmlns:a16="http://schemas.microsoft.com/office/drawing/2014/main" id="{1FA08A28-6BD9-DC4B-AD66-268D7FADEE61}"/>
              </a:ext>
            </a:extLst>
          </p:cNvPr>
          <p:cNvGrpSpPr/>
          <p:nvPr/>
        </p:nvGrpSpPr>
        <p:grpSpPr>
          <a:xfrm>
            <a:off x="5483513" y="2980944"/>
            <a:ext cx="3478867" cy="1888996"/>
            <a:chOff x="5458113" y="1892524"/>
            <a:chExt cx="3478867" cy="1888996"/>
          </a:xfrm>
        </p:grpSpPr>
        <p:cxnSp>
          <p:nvCxnSpPr>
            <p:cNvPr id="70" name="Straight Connector 69">
              <a:extLst>
                <a:ext uri="{FF2B5EF4-FFF2-40B4-BE49-F238E27FC236}">
                  <a16:creationId xmlns:a16="http://schemas.microsoft.com/office/drawing/2014/main" id="{4A9DD2DF-225E-A94F-94E2-571B0507D224}"/>
                </a:ext>
              </a:extLst>
            </p:cNvPr>
            <p:cNvCxnSpPr/>
            <p:nvPr/>
          </p:nvCxnSpPr>
          <p:spPr>
            <a:xfrm>
              <a:off x="5458113" y="2442004"/>
              <a:ext cx="609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rapezoid 70">
              <a:extLst>
                <a:ext uri="{FF2B5EF4-FFF2-40B4-BE49-F238E27FC236}">
                  <a16:creationId xmlns:a16="http://schemas.microsoft.com/office/drawing/2014/main" id="{0E58C6A2-A39C-0841-8B61-D8C6F632605D}"/>
                </a:ext>
              </a:extLst>
            </p:cNvPr>
            <p:cNvSpPr/>
            <p:nvPr/>
          </p:nvSpPr>
          <p:spPr>
            <a:xfrm rot="5400000">
              <a:off x="6076180" y="1892524"/>
              <a:ext cx="1142998" cy="1142998"/>
            </a:xfrm>
            <a:prstGeom prst="trapezoid">
              <a:avLst>
                <a:gd name="adj" fmla="val 0"/>
              </a:avLst>
            </a:prstGeom>
            <a:solidFill>
              <a:schemeClr val="accent3">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b="1" dirty="0">
                <a:solidFill>
                  <a:schemeClr val="tx1"/>
                </a:solidFill>
              </a:endParaRPr>
            </a:p>
          </p:txBody>
        </p:sp>
        <p:sp>
          <p:nvSpPr>
            <p:cNvPr id="72" name="TextBox 71">
              <a:extLst>
                <a:ext uri="{FF2B5EF4-FFF2-40B4-BE49-F238E27FC236}">
                  <a16:creationId xmlns:a16="http://schemas.microsoft.com/office/drawing/2014/main" id="{4EE7D80A-D3D1-F144-B807-F508BBB61B1F}"/>
                </a:ext>
              </a:extLst>
            </p:cNvPr>
            <p:cNvSpPr txBox="1"/>
            <p:nvPr/>
          </p:nvSpPr>
          <p:spPr>
            <a:xfrm>
              <a:off x="5935561" y="3012079"/>
              <a:ext cx="1482019" cy="769441"/>
            </a:xfrm>
            <a:prstGeom prst="rect">
              <a:avLst/>
            </a:prstGeom>
            <a:noFill/>
          </p:spPr>
          <p:txBody>
            <a:bodyPr wrap="square" rtlCol="0">
              <a:spAutoFit/>
            </a:bodyPr>
            <a:lstStyle/>
            <a:p>
              <a:pPr algn="ctr"/>
              <a:r>
                <a:rPr lang="en-US" sz="2200" b="1" dirty="0"/>
                <a:t>output</a:t>
              </a:r>
              <a:br>
                <a:rPr lang="en-US" sz="2200" b="1" dirty="0"/>
              </a:br>
              <a:r>
                <a:rPr lang="en-US" sz="2200" b="1" dirty="0"/>
                <a:t>logic</a:t>
              </a:r>
            </a:p>
          </p:txBody>
        </p:sp>
        <p:cxnSp>
          <p:nvCxnSpPr>
            <p:cNvPr id="73" name="Straight Connector 72">
              <a:extLst>
                <a:ext uri="{FF2B5EF4-FFF2-40B4-BE49-F238E27FC236}">
                  <a16:creationId xmlns:a16="http://schemas.microsoft.com/office/drawing/2014/main" id="{D03AA02C-651F-C24A-8425-F404387C8168}"/>
                </a:ext>
              </a:extLst>
            </p:cNvPr>
            <p:cNvCxnSpPr/>
            <p:nvPr/>
          </p:nvCxnSpPr>
          <p:spPr>
            <a:xfrm>
              <a:off x="7213952" y="2450471"/>
              <a:ext cx="16448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CAB157E6-04F3-B845-8292-4E1BB47414DB}"/>
                </a:ext>
              </a:extLst>
            </p:cNvPr>
            <p:cNvSpPr txBox="1"/>
            <p:nvPr/>
          </p:nvSpPr>
          <p:spPr>
            <a:xfrm>
              <a:off x="7288868" y="2016345"/>
              <a:ext cx="1648112" cy="430887"/>
            </a:xfrm>
            <a:prstGeom prst="rect">
              <a:avLst/>
            </a:prstGeom>
            <a:noFill/>
          </p:spPr>
          <p:txBody>
            <a:bodyPr wrap="square" rtlCol="0">
              <a:spAutoFit/>
            </a:bodyPr>
            <a:lstStyle/>
            <a:p>
              <a:pPr algn="ctr"/>
              <a:r>
                <a:rPr lang="en-US" sz="2200" b="1" dirty="0"/>
                <a:t>outputs</a:t>
              </a:r>
            </a:p>
          </p:txBody>
        </p:sp>
      </p:grpSp>
      <p:sp>
        <p:nvSpPr>
          <p:cNvPr id="4" name="Oval 3">
            <a:extLst>
              <a:ext uri="{FF2B5EF4-FFF2-40B4-BE49-F238E27FC236}">
                <a16:creationId xmlns:a16="http://schemas.microsoft.com/office/drawing/2014/main" id="{DF3FB220-C4C8-294C-9F05-825476E6D2B1}"/>
              </a:ext>
            </a:extLst>
          </p:cNvPr>
          <p:cNvSpPr/>
          <p:nvPr/>
        </p:nvSpPr>
        <p:spPr>
          <a:xfrm>
            <a:off x="5392607" y="3428164"/>
            <a:ext cx="204519" cy="2045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28477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64D4D-7BAC-3948-8F67-DF633BCD1D5A}"/>
              </a:ext>
            </a:extLst>
          </p:cNvPr>
          <p:cNvSpPr>
            <a:spLocks noGrp="1"/>
          </p:cNvSpPr>
          <p:nvPr>
            <p:ph type="title"/>
          </p:nvPr>
        </p:nvSpPr>
        <p:spPr/>
        <p:txBody>
          <a:bodyPr/>
          <a:lstStyle/>
          <a:p>
            <a:r>
              <a:rPr lang="en-US" dirty="0"/>
              <a:t>A repeating pattern</a:t>
            </a:r>
          </a:p>
        </p:txBody>
      </p:sp>
      <p:sp>
        <p:nvSpPr>
          <p:cNvPr id="3" name="Content Placeholder 2">
            <a:extLst>
              <a:ext uri="{FF2B5EF4-FFF2-40B4-BE49-F238E27FC236}">
                <a16:creationId xmlns:a16="http://schemas.microsoft.com/office/drawing/2014/main" id="{A71EFE30-05A8-8C40-ACC8-35255A2AD553}"/>
              </a:ext>
            </a:extLst>
          </p:cNvPr>
          <p:cNvSpPr>
            <a:spLocks noGrp="1"/>
          </p:cNvSpPr>
          <p:nvPr>
            <p:ph idx="1"/>
          </p:nvPr>
        </p:nvSpPr>
        <p:spPr>
          <a:xfrm>
            <a:off x="152400" y="495301"/>
            <a:ext cx="8991600" cy="838199"/>
          </a:xfrm>
        </p:spPr>
        <p:txBody>
          <a:bodyPr/>
          <a:lstStyle/>
          <a:p>
            <a:r>
              <a:rPr lang="en-US" b="1" dirty="0"/>
              <a:t>many </a:t>
            </a:r>
            <a:r>
              <a:rPr lang="en-US" dirty="0"/>
              <a:t>hardware and software problems can be thought of as FSMs</a:t>
            </a:r>
          </a:p>
        </p:txBody>
      </p:sp>
      <p:sp>
        <p:nvSpPr>
          <p:cNvPr id="4" name="Footer Placeholder 3">
            <a:extLst>
              <a:ext uri="{FF2B5EF4-FFF2-40B4-BE49-F238E27FC236}">
                <a16:creationId xmlns:a16="http://schemas.microsoft.com/office/drawing/2014/main" id="{A2E361EB-BFD4-954A-B310-A1D0C8E4E3F0}"/>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FE2EB596-98A5-7E4F-B817-276B9FA0350C}"/>
              </a:ext>
            </a:extLst>
          </p:cNvPr>
          <p:cNvSpPr>
            <a:spLocks noGrp="1"/>
          </p:cNvSpPr>
          <p:nvPr>
            <p:ph type="sldNum" sz="quarter" idx="12"/>
          </p:nvPr>
        </p:nvSpPr>
        <p:spPr/>
        <p:txBody>
          <a:bodyPr/>
          <a:lstStyle/>
          <a:p>
            <a:fld id="{3552B95B-556F-44BD-91A5-D80C1B9E2BB3}" type="slidenum">
              <a:rPr lang="en-US" smtClean="0"/>
              <a:pPr/>
              <a:t>13</a:t>
            </a:fld>
            <a:endParaRPr lang="en-US"/>
          </a:p>
        </p:txBody>
      </p:sp>
      <p:pic>
        <p:nvPicPr>
          <p:cNvPr id="6" name="Shape 245">
            <a:extLst>
              <a:ext uri="{FF2B5EF4-FFF2-40B4-BE49-F238E27FC236}">
                <a16:creationId xmlns:a16="http://schemas.microsoft.com/office/drawing/2014/main" id="{F92E86E5-51B8-5340-AA0A-33C4E10F41F6}"/>
              </a:ext>
            </a:extLst>
          </p:cNvPr>
          <p:cNvPicPr preferRelativeResize="0"/>
          <p:nvPr/>
        </p:nvPicPr>
        <p:blipFill rotWithShape="1">
          <a:blip r:embed="rId3">
            <a:alphaModFix/>
          </a:blip>
          <a:srcRect t="8122"/>
          <a:stretch/>
        </p:blipFill>
        <p:spPr>
          <a:xfrm>
            <a:off x="569617" y="4139836"/>
            <a:ext cx="1698067" cy="1185699"/>
          </a:xfrm>
          <a:prstGeom prst="rect">
            <a:avLst/>
          </a:prstGeom>
          <a:noFill/>
          <a:ln>
            <a:noFill/>
          </a:ln>
        </p:spPr>
      </p:pic>
      <p:pic>
        <p:nvPicPr>
          <p:cNvPr id="7" name="Shape 248">
            <a:extLst>
              <a:ext uri="{FF2B5EF4-FFF2-40B4-BE49-F238E27FC236}">
                <a16:creationId xmlns:a16="http://schemas.microsoft.com/office/drawing/2014/main" id="{3F3F6F8E-0470-924B-8144-17625786ABFC}"/>
              </a:ext>
            </a:extLst>
          </p:cNvPr>
          <p:cNvPicPr preferRelativeResize="0"/>
          <p:nvPr/>
        </p:nvPicPr>
        <p:blipFill>
          <a:blip r:embed="rId4">
            <a:alphaModFix/>
          </a:blip>
          <a:stretch>
            <a:fillRect/>
          </a:stretch>
        </p:blipFill>
        <p:spPr>
          <a:xfrm>
            <a:off x="2373002" y="1262551"/>
            <a:ext cx="1366310" cy="1823549"/>
          </a:xfrm>
          <a:prstGeom prst="rect">
            <a:avLst/>
          </a:prstGeom>
          <a:noFill/>
          <a:ln>
            <a:noFill/>
          </a:ln>
        </p:spPr>
      </p:pic>
      <p:pic>
        <p:nvPicPr>
          <p:cNvPr id="8" name="Shape 252">
            <a:extLst>
              <a:ext uri="{FF2B5EF4-FFF2-40B4-BE49-F238E27FC236}">
                <a16:creationId xmlns:a16="http://schemas.microsoft.com/office/drawing/2014/main" id="{DBBC0FE9-13CC-D140-9F16-29159DAFCA4D}"/>
              </a:ext>
            </a:extLst>
          </p:cNvPr>
          <p:cNvPicPr preferRelativeResize="0"/>
          <p:nvPr/>
        </p:nvPicPr>
        <p:blipFill>
          <a:blip r:embed="rId5">
            <a:alphaModFix/>
          </a:blip>
          <a:stretch>
            <a:fillRect/>
          </a:stretch>
        </p:blipFill>
        <p:spPr>
          <a:xfrm>
            <a:off x="410646" y="1379219"/>
            <a:ext cx="1713634" cy="1143000"/>
          </a:xfrm>
          <a:prstGeom prst="rect">
            <a:avLst/>
          </a:prstGeom>
          <a:noFill/>
          <a:ln>
            <a:noFill/>
          </a:ln>
        </p:spPr>
      </p:pic>
      <p:pic>
        <p:nvPicPr>
          <p:cNvPr id="10" name="Picture 9">
            <a:extLst>
              <a:ext uri="{FF2B5EF4-FFF2-40B4-BE49-F238E27FC236}">
                <a16:creationId xmlns:a16="http://schemas.microsoft.com/office/drawing/2014/main" id="{21404EB5-E77B-C143-866F-200F1F32DCE3}"/>
              </a:ext>
            </a:extLst>
          </p:cNvPr>
          <p:cNvPicPr>
            <a:picLocks noChangeAspect="1"/>
          </p:cNvPicPr>
          <p:nvPr/>
        </p:nvPicPr>
        <p:blipFill>
          <a:blip r:embed="rId6"/>
          <a:stretch>
            <a:fillRect/>
          </a:stretch>
        </p:blipFill>
        <p:spPr>
          <a:xfrm>
            <a:off x="2875400" y="3226223"/>
            <a:ext cx="696580" cy="2019300"/>
          </a:xfrm>
          <a:prstGeom prst="rect">
            <a:avLst/>
          </a:prstGeom>
        </p:spPr>
      </p:pic>
      <p:sp>
        <p:nvSpPr>
          <p:cNvPr id="9" name="TextBox 8">
            <a:extLst>
              <a:ext uri="{FF2B5EF4-FFF2-40B4-BE49-F238E27FC236}">
                <a16:creationId xmlns:a16="http://schemas.microsoft.com/office/drawing/2014/main" id="{A4A56F2D-278E-384A-BFAB-B32F94875683}"/>
              </a:ext>
            </a:extLst>
          </p:cNvPr>
          <p:cNvSpPr txBox="1"/>
          <p:nvPr/>
        </p:nvSpPr>
        <p:spPr>
          <a:xfrm>
            <a:off x="-38100" y="2618665"/>
            <a:ext cx="3057525" cy="1446550"/>
          </a:xfrm>
          <a:prstGeom prst="rect">
            <a:avLst/>
          </a:prstGeom>
          <a:noFill/>
        </p:spPr>
        <p:txBody>
          <a:bodyPr wrap="square" rtlCol="0">
            <a:spAutoFit/>
          </a:bodyPr>
          <a:lstStyle/>
          <a:p>
            <a:pPr algn="ctr"/>
            <a:r>
              <a:rPr lang="en-US" sz="2200" dirty="0"/>
              <a:t>FSMs are used for all sorts of </a:t>
            </a:r>
            <a:r>
              <a:rPr lang="en-US" sz="2200" b="1" dirty="0"/>
              <a:t>control </a:t>
            </a:r>
            <a:r>
              <a:rPr lang="en-US" sz="2200" dirty="0"/>
              <a:t>tasks: appliances, HVAC, infrastructure, etc.</a:t>
            </a:r>
            <a:endParaRPr lang="en-US" sz="2200" b="1" dirty="0"/>
          </a:p>
        </p:txBody>
      </p:sp>
      <p:sp>
        <p:nvSpPr>
          <p:cNvPr id="11" name="TextBox 10">
            <a:extLst>
              <a:ext uri="{FF2B5EF4-FFF2-40B4-BE49-F238E27FC236}">
                <a16:creationId xmlns:a16="http://schemas.microsoft.com/office/drawing/2014/main" id="{B55995C2-5DFF-B843-8F01-4F4925D918B4}"/>
              </a:ext>
            </a:extLst>
          </p:cNvPr>
          <p:cNvSpPr txBox="1"/>
          <p:nvPr/>
        </p:nvSpPr>
        <p:spPr>
          <a:xfrm>
            <a:off x="4287275" y="1343025"/>
            <a:ext cx="4503686" cy="769441"/>
          </a:xfrm>
          <a:prstGeom prst="rect">
            <a:avLst/>
          </a:prstGeom>
          <a:noFill/>
        </p:spPr>
        <p:txBody>
          <a:bodyPr wrap="square" rtlCol="0">
            <a:spAutoFit/>
          </a:bodyPr>
          <a:lstStyle/>
          <a:p>
            <a:pPr algn="ctr"/>
            <a:r>
              <a:rPr lang="en-US" sz="2200" dirty="0"/>
              <a:t>they're used for </a:t>
            </a:r>
            <a:r>
              <a:rPr lang="en-US" sz="2200" b="1" dirty="0"/>
              <a:t>parsing: </a:t>
            </a:r>
            <a:r>
              <a:rPr lang="en-US" sz="2200" dirty="0"/>
              <a:t>code, file formats, network protocols, etc.</a:t>
            </a:r>
          </a:p>
        </p:txBody>
      </p:sp>
      <p:pic>
        <p:nvPicPr>
          <p:cNvPr id="12" name="Picture 2" descr="mage result for jpeg icon">
            <a:extLst>
              <a:ext uri="{FF2B5EF4-FFF2-40B4-BE49-F238E27FC236}">
                <a16:creationId xmlns:a16="http://schemas.microsoft.com/office/drawing/2014/main" id="{5DAE8C55-9D1D-1148-BE52-6D1E80D7B7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092635">
            <a:off x="4371061" y="3333677"/>
            <a:ext cx="1230507" cy="12305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ttp://icons.iconarchive.com/icons/pelfusion/flat-file-type/512/dll-icon.png">
            <a:extLst>
              <a:ext uri="{FF2B5EF4-FFF2-40B4-BE49-F238E27FC236}">
                <a16:creationId xmlns:a16="http://schemas.microsoft.com/office/drawing/2014/main" id="{3F4091DD-F8E2-BA4A-98BD-3F93B48CB3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95762">
            <a:off x="4059411" y="2426726"/>
            <a:ext cx="1318746" cy="131874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E913524-F27B-A147-9B89-F3A48EF6EA5C}"/>
              </a:ext>
            </a:extLst>
          </p:cNvPr>
          <p:cNvSpPr txBox="1"/>
          <p:nvPr/>
        </p:nvSpPr>
        <p:spPr>
          <a:xfrm>
            <a:off x="4230633" y="4838698"/>
            <a:ext cx="4616970" cy="369332"/>
          </a:xfrm>
          <a:prstGeom prst="rect">
            <a:avLst/>
          </a:prstGeom>
          <a:noFill/>
        </p:spPr>
        <p:txBody>
          <a:bodyPr wrap="none" rtlCol="0">
            <a:spAutoFit/>
          </a:bodyPr>
          <a:lstStyle/>
          <a:p>
            <a:r>
              <a:rPr lang="en-US" sz="1800" b="1" dirty="0">
                <a:solidFill>
                  <a:srgbClr val="FF0000"/>
                </a:solidFill>
                <a:latin typeface="Consolas" panose="020B0609020204030204" pitchFamily="49" charset="0"/>
                <a:cs typeface="Consolas" panose="020B0609020204030204" pitchFamily="49" charset="0"/>
              </a:rPr>
              <a:t>for</a:t>
            </a:r>
            <a:r>
              <a:rPr lang="en-US" sz="1800" b="1" dirty="0">
                <a:latin typeface="Consolas" panose="020B0609020204030204" pitchFamily="49" charset="0"/>
                <a:cs typeface="Consolas" panose="020B0609020204030204" pitchFamily="49" charset="0"/>
              </a:rPr>
              <a:t>(</a:t>
            </a:r>
            <a:r>
              <a:rPr lang="en-US" sz="1800" b="1" dirty="0">
                <a:solidFill>
                  <a:srgbClr val="FF0000"/>
                </a:solidFill>
                <a:latin typeface="Consolas" panose="020B0609020204030204" pitchFamily="49" charset="0"/>
                <a:cs typeface="Consolas" panose="020B0609020204030204" pitchFamily="49" charset="0"/>
              </a:rPr>
              <a:t>int</a:t>
            </a:r>
            <a:r>
              <a:rPr lang="en-US" sz="1800" b="1" dirty="0">
                <a:latin typeface="Consolas" panose="020B0609020204030204" pitchFamily="49" charset="0"/>
                <a:cs typeface="Consolas" panose="020B0609020204030204" pitchFamily="49" charset="0"/>
              </a:rPr>
              <a:t> i = </a:t>
            </a:r>
            <a:r>
              <a:rPr lang="en-US" sz="1800" b="1" dirty="0">
                <a:solidFill>
                  <a:schemeClr val="accent3">
                    <a:lumMod val="75000"/>
                  </a:schemeClr>
                </a:solidFill>
                <a:latin typeface="Consolas" panose="020B0609020204030204" pitchFamily="49" charset="0"/>
                <a:cs typeface="Consolas" panose="020B0609020204030204" pitchFamily="49" charset="0"/>
              </a:rPr>
              <a:t>0</a:t>
            </a:r>
            <a:r>
              <a:rPr lang="en-US" sz="1800" b="1" dirty="0">
                <a:latin typeface="Consolas" panose="020B0609020204030204" pitchFamily="49" charset="0"/>
                <a:cs typeface="Consolas" panose="020B0609020204030204" pitchFamily="49" charset="0"/>
              </a:rPr>
              <a:t>; i &lt; </a:t>
            </a:r>
            <a:r>
              <a:rPr lang="en-US" sz="1800" b="1" dirty="0">
                <a:solidFill>
                  <a:schemeClr val="accent3">
                    <a:lumMod val="75000"/>
                  </a:schemeClr>
                </a:solidFill>
                <a:latin typeface="Consolas" panose="020B0609020204030204" pitchFamily="49" charset="0"/>
                <a:cs typeface="Consolas" panose="020B0609020204030204" pitchFamily="49" charset="0"/>
              </a:rPr>
              <a:t>10</a:t>
            </a:r>
            <a:r>
              <a:rPr lang="en-US" sz="1800" b="1" dirty="0">
                <a:latin typeface="Consolas" panose="020B0609020204030204" pitchFamily="49" charset="0"/>
                <a:cs typeface="Consolas" panose="020B0609020204030204" pitchFamily="49" charset="0"/>
              </a:rPr>
              <a:t>; i++) { ... }</a:t>
            </a:r>
          </a:p>
        </p:txBody>
      </p:sp>
      <p:pic>
        <p:nvPicPr>
          <p:cNvPr id="1026" name="Picture 2" descr="Image result for fsm network protocol">
            <a:extLst>
              <a:ext uri="{FF2B5EF4-FFF2-40B4-BE49-F238E27FC236}">
                <a16:creationId xmlns:a16="http://schemas.microsoft.com/office/drawing/2014/main" id="{513407CD-901D-B94D-85CA-63D220B417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34800" y="2193074"/>
            <a:ext cx="2898554" cy="2537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934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3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nodeType="afterEffect">
                                  <p:stCondLst>
                                    <p:cond delay="3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nodeType="afterEffect">
                                  <p:stCondLst>
                                    <p:cond delay="3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900"/>
                            </p:stCondLst>
                            <p:childTnLst>
                              <p:par>
                                <p:cTn id="17" presetID="1" presetClass="entr" presetSubtype="0" fill="hold" nodeType="afterEffect">
                                  <p:stCondLst>
                                    <p:cond delay="30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300"/>
                                  </p:stCondLst>
                                  <p:childTnLst>
                                    <p:set>
                                      <p:cBhvr>
                                        <p:cTn id="25" dur="1" fill="hold">
                                          <p:stCondLst>
                                            <p:cond delay="0"/>
                                          </p:stCondLst>
                                        </p:cTn>
                                        <p:tgtEl>
                                          <p:spTgt spid="13"/>
                                        </p:tgtEl>
                                        <p:attrNameLst>
                                          <p:attrName>style.visibility</p:attrName>
                                        </p:attrNameLst>
                                      </p:cBhvr>
                                      <p:to>
                                        <p:strVal val="visible"/>
                                      </p:to>
                                    </p:set>
                                  </p:childTnLst>
                                </p:cTn>
                              </p:par>
                            </p:childTnLst>
                          </p:cTn>
                        </p:par>
                        <p:par>
                          <p:cTn id="26" fill="hold">
                            <p:stCondLst>
                              <p:cond delay="300"/>
                            </p:stCondLst>
                            <p:childTnLst>
                              <p:par>
                                <p:cTn id="27" presetID="1" presetClass="entr" presetSubtype="0" fill="hold" nodeType="afterEffect">
                                  <p:stCondLst>
                                    <p:cond delay="300"/>
                                  </p:stCondLst>
                                  <p:childTnLst>
                                    <p:set>
                                      <p:cBhvr>
                                        <p:cTn id="28" dur="1" fill="hold">
                                          <p:stCondLst>
                                            <p:cond delay="0"/>
                                          </p:stCondLst>
                                        </p:cTn>
                                        <p:tgtEl>
                                          <p:spTgt spid="12"/>
                                        </p:tgtEl>
                                        <p:attrNameLst>
                                          <p:attrName>style.visibility</p:attrName>
                                        </p:attrNameLst>
                                      </p:cBhvr>
                                      <p:to>
                                        <p:strVal val="visible"/>
                                      </p:to>
                                    </p:set>
                                  </p:childTnLst>
                                </p:cTn>
                              </p:par>
                            </p:childTnLst>
                          </p:cTn>
                        </p:par>
                        <p:par>
                          <p:cTn id="29" fill="hold">
                            <p:stCondLst>
                              <p:cond delay="600"/>
                            </p:stCondLst>
                            <p:childTnLst>
                              <p:par>
                                <p:cTn id="30" presetID="1" presetClass="entr" presetSubtype="0" fill="hold" nodeType="afterEffect">
                                  <p:stCondLst>
                                    <p:cond delay="300"/>
                                  </p:stCondLst>
                                  <p:childTnLst>
                                    <p:set>
                                      <p:cBhvr>
                                        <p:cTn id="31" dur="1" fill="hold">
                                          <p:stCondLst>
                                            <p:cond delay="0"/>
                                          </p:stCondLst>
                                        </p:cTn>
                                        <p:tgtEl>
                                          <p:spTgt spid="1026"/>
                                        </p:tgtEl>
                                        <p:attrNameLst>
                                          <p:attrName>style.visibility</p:attrName>
                                        </p:attrNameLst>
                                      </p:cBhvr>
                                      <p:to>
                                        <p:strVal val="visible"/>
                                      </p:to>
                                    </p:set>
                                  </p:childTnLst>
                                </p:cTn>
                              </p:par>
                            </p:childTnLst>
                          </p:cTn>
                        </p:par>
                        <p:par>
                          <p:cTn id="32" fill="hold">
                            <p:stCondLst>
                              <p:cond delay="900"/>
                            </p:stCondLst>
                            <p:childTnLst>
                              <p:par>
                                <p:cTn id="33" presetID="1" presetClass="entr" presetSubtype="0" fill="hold" grpId="0" nodeType="afterEffect">
                                  <p:stCondLst>
                                    <p:cond delay="30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9013430-143E-0949-A398-2B8776CC048E}"/>
              </a:ext>
            </a:extLst>
          </p:cNvPr>
          <p:cNvSpPr/>
          <p:nvPr/>
        </p:nvSpPr>
        <p:spPr>
          <a:xfrm>
            <a:off x="2667000" y="1333500"/>
            <a:ext cx="6248400" cy="39634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666431-4B0E-A944-ACDC-791B7C14AB0F}"/>
              </a:ext>
            </a:extLst>
          </p:cNvPr>
          <p:cNvSpPr>
            <a:spLocks noGrp="1"/>
          </p:cNvSpPr>
          <p:nvPr>
            <p:ph type="title"/>
          </p:nvPr>
        </p:nvSpPr>
        <p:spPr/>
        <p:txBody>
          <a:bodyPr/>
          <a:lstStyle/>
          <a:p>
            <a:r>
              <a:rPr lang="en-US" dirty="0" err="1"/>
              <a:t>Yo</a:t>
            </a:r>
            <a:r>
              <a:rPr lang="en-US" dirty="0"/>
              <a:t> dawg I heard you like FSMs</a:t>
            </a:r>
          </a:p>
        </p:txBody>
      </p:sp>
      <p:sp>
        <p:nvSpPr>
          <p:cNvPr id="3" name="Content Placeholder 2">
            <a:extLst>
              <a:ext uri="{FF2B5EF4-FFF2-40B4-BE49-F238E27FC236}">
                <a16:creationId xmlns:a16="http://schemas.microsoft.com/office/drawing/2014/main" id="{A6CEC985-5841-4B40-9331-6D93C814A95C}"/>
              </a:ext>
            </a:extLst>
          </p:cNvPr>
          <p:cNvSpPr>
            <a:spLocks noGrp="1"/>
          </p:cNvSpPr>
          <p:nvPr>
            <p:ph idx="1"/>
          </p:nvPr>
        </p:nvSpPr>
        <p:spPr>
          <a:xfrm>
            <a:off x="152400" y="495301"/>
            <a:ext cx="8991600" cy="914399"/>
          </a:xfrm>
        </p:spPr>
        <p:txBody>
          <a:bodyPr/>
          <a:lstStyle/>
          <a:p>
            <a:r>
              <a:rPr lang="en-US" dirty="0"/>
              <a:t>when you're designing a </a:t>
            </a:r>
            <a:r>
              <a:rPr lang="en-US" b="1" dirty="0"/>
              <a:t>complex system</a:t>
            </a:r>
            <a:r>
              <a:rPr lang="en-US" dirty="0"/>
              <a:t> with state...</a:t>
            </a:r>
          </a:p>
          <a:p>
            <a:r>
              <a:rPr lang="en-US" dirty="0"/>
              <a:t>breaking it into </a:t>
            </a:r>
            <a:r>
              <a:rPr lang="en-US" b="1" dirty="0"/>
              <a:t>smaller FSMs</a:t>
            </a:r>
            <a:r>
              <a:rPr lang="en-US" dirty="0"/>
              <a:t> can be a useful design technique</a:t>
            </a:r>
          </a:p>
        </p:txBody>
      </p:sp>
      <p:sp>
        <p:nvSpPr>
          <p:cNvPr id="4" name="Footer Placeholder 3">
            <a:extLst>
              <a:ext uri="{FF2B5EF4-FFF2-40B4-BE49-F238E27FC236}">
                <a16:creationId xmlns:a16="http://schemas.microsoft.com/office/drawing/2014/main" id="{592AEB75-F3C2-C34A-855C-5FE99469BB94}"/>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F7DE3144-61DD-4B43-9950-B126C356108E}"/>
              </a:ext>
            </a:extLst>
          </p:cNvPr>
          <p:cNvSpPr>
            <a:spLocks noGrp="1"/>
          </p:cNvSpPr>
          <p:nvPr>
            <p:ph type="sldNum" sz="quarter" idx="12"/>
          </p:nvPr>
        </p:nvSpPr>
        <p:spPr/>
        <p:txBody>
          <a:bodyPr/>
          <a:lstStyle/>
          <a:p>
            <a:fld id="{3552B95B-556F-44BD-91A5-D80C1B9E2BB3}" type="slidenum">
              <a:rPr lang="en-US" smtClean="0"/>
              <a:pPr/>
              <a:t>14</a:t>
            </a:fld>
            <a:endParaRPr lang="en-US"/>
          </a:p>
        </p:txBody>
      </p:sp>
      <p:sp>
        <p:nvSpPr>
          <p:cNvPr id="8" name="TextBox 7">
            <a:extLst>
              <a:ext uri="{FF2B5EF4-FFF2-40B4-BE49-F238E27FC236}">
                <a16:creationId xmlns:a16="http://schemas.microsoft.com/office/drawing/2014/main" id="{EFC8CADA-5B64-B64B-82CE-FC94C7495D40}"/>
              </a:ext>
            </a:extLst>
          </p:cNvPr>
          <p:cNvSpPr txBox="1"/>
          <p:nvPr/>
        </p:nvSpPr>
        <p:spPr>
          <a:xfrm>
            <a:off x="68314" y="1333500"/>
            <a:ext cx="2598686" cy="769441"/>
          </a:xfrm>
          <a:prstGeom prst="rect">
            <a:avLst/>
          </a:prstGeom>
          <a:noFill/>
        </p:spPr>
        <p:txBody>
          <a:bodyPr wrap="square" rtlCol="0">
            <a:spAutoFit/>
          </a:bodyPr>
          <a:lstStyle/>
          <a:p>
            <a:pPr algn="ctr"/>
            <a:r>
              <a:rPr lang="en-US" sz="2200" dirty="0"/>
              <a:t>maybe you're making a game…</a:t>
            </a:r>
          </a:p>
        </p:txBody>
      </p:sp>
      <p:grpSp>
        <p:nvGrpSpPr>
          <p:cNvPr id="44" name="Group 43">
            <a:extLst>
              <a:ext uri="{FF2B5EF4-FFF2-40B4-BE49-F238E27FC236}">
                <a16:creationId xmlns:a16="http://schemas.microsoft.com/office/drawing/2014/main" id="{DFF8B093-D821-5D4E-9155-DA188B03EBEB}"/>
              </a:ext>
            </a:extLst>
          </p:cNvPr>
          <p:cNvGrpSpPr/>
          <p:nvPr/>
        </p:nvGrpSpPr>
        <p:grpSpPr>
          <a:xfrm>
            <a:off x="270308" y="2298890"/>
            <a:ext cx="2137548" cy="1935443"/>
            <a:chOff x="144032" y="1921304"/>
            <a:chExt cx="2368685" cy="2144726"/>
          </a:xfrm>
        </p:grpSpPr>
        <p:sp>
          <p:nvSpPr>
            <p:cNvPr id="10" name="Oval 9">
              <a:extLst>
                <a:ext uri="{FF2B5EF4-FFF2-40B4-BE49-F238E27FC236}">
                  <a16:creationId xmlns:a16="http://schemas.microsoft.com/office/drawing/2014/main" id="{6D224C2B-096B-6A42-866D-C15874B1C92A}"/>
                </a:ext>
              </a:extLst>
            </p:cNvPr>
            <p:cNvSpPr/>
            <p:nvPr/>
          </p:nvSpPr>
          <p:spPr>
            <a:xfrm>
              <a:off x="871751" y="1921304"/>
              <a:ext cx="907436" cy="634521"/>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lang="en-US" sz="1800" b="1" dirty="0">
                  <a:solidFill>
                    <a:schemeClr val="tx1"/>
                  </a:solidFill>
                </a:rPr>
                <a:t>setup</a:t>
              </a:r>
            </a:p>
          </p:txBody>
        </p:sp>
        <p:cxnSp>
          <p:nvCxnSpPr>
            <p:cNvPr id="12" name="Curved Connector 11">
              <a:extLst>
                <a:ext uri="{FF2B5EF4-FFF2-40B4-BE49-F238E27FC236}">
                  <a16:creationId xmlns:a16="http://schemas.microsoft.com/office/drawing/2014/main" id="{04001E61-C4A6-384B-A0ED-FF83A1CA95A6}"/>
                </a:ext>
              </a:extLst>
            </p:cNvPr>
            <p:cNvCxnSpPr>
              <a:cxnSpLocks/>
              <a:stCxn id="16" idx="0"/>
              <a:endCxn id="10" idx="2"/>
            </p:cNvCxnSpPr>
            <p:nvPr/>
          </p:nvCxnSpPr>
          <p:spPr>
            <a:xfrm rot="5400000" flipH="1" flipV="1">
              <a:off x="86886" y="2646645"/>
              <a:ext cx="1192945" cy="376786"/>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B0F6828-9E6F-DE4C-A824-90D2F1EC2DFB}"/>
                </a:ext>
              </a:extLst>
            </p:cNvPr>
            <p:cNvSpPr/>
            <p:nvPr/>
          </p:nvSpPr>
          <p:spPr>
            <a:xfrm>
              <a:off x="974535" y="2770438"/>
              <a:ext cx="701865" cy="634521"/>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lang="en-US" sz="1800" b="1" dirty="0">
                  <a:solidFill>
                    <a:schemeClr val="tx1"/>
                  </a:solidFill>
                </a:rPr>
                <a:t>play</a:t>
              </a:r>
            </a:p>
          </p:txBody>
        </p:sp>
        <p:sp>
          <p:nvSpPr>
            <p:cNvPr id="16" name="Oval 15">
              <a:extLst>
                <a:ext uri="{FF2B5EF4-FFF2-40B4-BE49-F238E27FC236}">
                  <a16:creationId xmlns:a16="http://schemas.microsoft.com/office/drawing/2014/main" id="{8483045C-1382-D640-9940-4ACE053A248A}"/>
                </a:ext>
              </a:extLst>
            </p:cNvPr>
            <p:cNvSpPr/>
            <p:nvPr/>
          </p:nvSpPr>
          <p:spPr>
            <a:xfrm>
              <a:off x="144032" y="3431509"/>
              <a:ext cx="701865" cy="634521"/>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lang="en-US" sz="1800" b="1" dirty="0">
                  <a:solidFill>
                    <a:schemeClr val="tx1"/>
                  </a:solidFill>
                </a:rPr>
                <a:t>win</a:t>
              </a:r>
            </a:p>
          </p:txBody>
        </p:sp>
        <p:sp>
          <p:nvSpPr>
            <p:cNvPr id="17" name="Oval 16">
              <a:extLst>
                <a:ext uri="{FF2B5EF4-FFF2-40B4-BE49-F238E27FC236}">
                  <a16:creationId xmlns:a16="http://schemas.microsoft.com/office/drawing/2014/main" id="{A7CF553E-FA65-C14A-B5AA-68301DC6E733}"/>
                </a:ext>
              </a:extLst>
            </p:cNvPr>
            <p:cNvSpPr/>
            <p:nvPr/>
          </p:nvSpPr>
          <p:spPr>
            <a:xfrm>
              <a:off x="1810852" y="3431509"/>
              <a:ext cx="701865" cy="634521"/>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lang="en-US" sz="1800" b="1" dirty="0">
                  <a:solidFill>
                    <a:schemeClr val="tx1"/>
                  </a:solidFill>
                </a:rPr>
                <a:t>lose</a:t>
              </a:r>
            </a:p>
          </p:txBody>
        </p:sp>
        <p:cxnSp>
          <p:nvCxnSpPr>
            <p:cNvPr id="24" name="Curved Connector 23">
              <a:extLst>
                <a:ext uri="{FF2B5EF4-FFF2-40B4-BE49-F238E27FC236}">
                  <a16:creationId xmlns:a16="http://schemas.microsoft.com/office/drawing/2014/main" id="{4FF6E62D-7B27-454F-A115-60562FA82439}"/>
                </a:ext>
              </a:extLst>
            </p:cNvPr>
            <p:cNvCxnSpPr>
              <a:cxnSpLocks/>
              <a:stCxn id="17" idx="0"/>
              <a:endCxn id="10" idx="6"/>
            </p:cNvCxnSpPr>
            <p:nvPr/>
          </p:nvCxnSpPr>
          <p:spPr>
            <a:xfrm rot="16200000" flipV="1">
              <a:off x="1374014" y="2643738"/>
              <a:ext cx="1192945" cy="382598"/>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5FE8276-EB9A-AB47-88B9-DDAE255B2D11}"/>
                </a:ext>
              </a:extLst>
            </p:cNvPr>
            <p:cNvCxnSpPr>
              <a:cxnSpLocks/>
              <a:stCxn id="10" idx="4"/>
              <a:endCxn id="15" idx="0"/>
            </p:cNvCxnSpPr>
            <p:nvPr/>
          </p:nvCxnSpPr>
          <p:spPr>
            <a:xfrm>
              <a:off x="1325469" y="2555825"/>
              <a:ext cx="0" cy="2146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4BAAD38-9A46-B342-A250-28456B46DBFA}"/>
                </a:ext>
              </a:extLst>
            </p:cNvPr>
            <p:cNvCxnSpPr>
              <a:cxnSpLocks/>
              <a:stCxn id="15" idx="3"/>
              <a:endCxn id="16" idx="7"/>
            </p:cNvCxnSpPr>
            <p:nvPr/>
          </p:nvCxnSpPr>
          <p:spPr>
            <a:xfrm flipH="1">
              <a:off x="743111" y="3312035"/>
              <a:ext cx="334209" cy="2123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170BCA4-F9C0-7A49-ABDC-DE55D7ED036A}"/>
                </a:ext>
              </a:extLst>
            </p:cNvPr>
            <p:cNvCxnSpPr>
              <a:cxnSpLocks/>
              <a:stCxn id="15" idx="5"/>
              <a:endCxn id="17" idx="1"/>
            </p:cNvCxnSpPr>
            <p:nvPr/>
          </p:nvCxnSpPr>
          <p:spPr>
            <a:xfrm>
              <a:off x="1573614" y="3312035"/>
              <a:ext cx="340024" cy="2123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BA9EB7A6-914A-3945-8544-AFE63AEBD3A5}"/>
              </a:ext>
            </a:extLst>
          </p:cNvPr>
          <p:cNvSpPr txBox="1"/>
          <p:nvPr/>
        </p:nvSpPr>
        <p:spPr>
          <a:xfrm>
            <a:off x="39739" y="4302995"/>
            <a:ext cx="2598686" cy="769441"/>
          </a:xfrm>
          <a:prstGeom prst="rect">
            <a:avLst/>
          </a:prstGeom>
          <a:noFill/>
        </p:spPr>
        <p:txBody>
          <a:bodyPr wrap="square" rtlCol="0">
            <a:spAutoFit/>
          </a:bodyPr>
          <a:lstStyle/>
          <a:p>
            <a:pPr algn="ctr"/>
            <a:r>
              <a:rPr lang="en-US" sz="2200" dirty="0"/>
              <a:t>and the </a:t>
            </a:r>
            <a:r>
              <a:rPr lang="en-US" sz="2200" b="1" dirty="0"/>
              <a:t>whole program</a:t>
            </a:r>
            <a:r>
              <a:rPr lang="en-US" sz="2200" dirty="0"/>
              <a:t> is an FSM</a:t>
            </a:r>
          </a:p>
        </p:txBody>
      </p:sp>
      <p:sp>
        <p:nvSpPr>
          <p:cNvPr id="58" name="Oval 57">
            <a:extLst>
              <a:ext uri="{FF2B5EF4-FFF2-40B4-BE49-F238E27FC236}">
                <a16:creationId xmlns:a16="http://schemas.microsoft.com/office/drawing/2014/main" id="{4E4B1A92-5582-CA4F-A7A7-1C82EA9EA5EE}"/>
              </a:ext>
            </a:extLst>
          </p:cNvPr>
          <p:cNvSpPr/>
          <p:nvPr/>
        </p:nvSpPr>
        <p:spPr>
          <a:xfrm>
            <a:off x="5140968" y="3596448"/>
            <a:ext cx="148358" cy="1483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A962C58-EC94-BC4C-A445-E6D0DA5FC2FA}"/>
              </a:ext>
            </a:extLst>
          </p:cNvPr>
          <p:cNvSpPr/>
          <p:nvPr/>
        </p:nvSpPr>
        <p:spPr>
          <a:xfrm>
            <a:off x="5715000" y="2916807"/>
            <a:ext cx="148358" cy="1483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a:extLst>
              <a:ext uri="{FF2B5EF4-FFF2-40B4-BE49-F238E27FC236}">
                <a16:creationId xmlns:a16="http://schemas.microsoft.com/office/drawing/2014/main" id="{00140CA0-4401-C54C-AAE6-DD738293AA5E}"/>
              </a:ext>
            </a:extLst>
          </p:cNvPr>
          <p:cNvSpPr/>
          <p:nvPr/>
        </p:nvSpPr>
        <p:spPr>
          <a:xfrm>
            <a:off x="6127709" y="1661267"/>
            <a:ext cx="1047750" cy="923925"/>
          </a:xfrm>
          <a:custGeom>
            <a:avLst/>
            <a:gdLst>
              <a:gd name="connsiteX0" fmla="*/ 657225 w 1047750"/>
              <a:gd name="connsiteY0" fmla="*/ 238125 h 923925"/>
              <a:gd name="connsiteX1" fmla="*/ 419100 w 1047750"/>
              <a:gd name="connsiteY1" fmla="*/ 0 h 923925"/>
              <a:gd name="connsiteX2" fmla="*/ 0 w 1047750"/>
              <a:gd name="connsiteY2" fmla="*/ 200025 h 923925"/>
              <a:gd name="connsiteX3" fmla="*/ 76200 w 1047750"/>
              <a:gd name="connsiteY3" fmla="*/ 657225 h 923925"/>
              <a:gd name="connsiteX4" fmla="*/ 476250 w 1047750"/>
              <a:gd name="connsiteY4" fmla="*/ 657225 h 923925"/>
              <a:gd name="connsiteX5" fmla="*/ 790575 w 1047750"/>
              <a:gd name="connsiteY5" fmla="*/ 923925 h 923925"/>
              <a:gd name="connsiteX6" fmla="*/ 1047750 w 1047750"/>
              <a:gd name="connsiteY6" fmla="*/ 409575 h 923925"/>
              <a:gd name="connsiteX7" fmla="*/ 828675 w 1047750"/>
              <a:gd name="connsiteY7" fmla="*/ 171450 h 923925"/>
              <a:gd name="connsiteX8" fmla="*/ 657225 w 1047750"/>
              <a:gd name="connsiteY8" fmla="*/ 2381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923925">
                <a:moveTo>
                  <a:pt x="657225" y="238125"/>
                </a:moveTo>
                <a:lnTo>
                  <a:pt x="419100" y="0"/>
                </a:lnTo>
                <a:lnTo>
                  <a:pt x="0" y="200025"/>
                </a:lnTo>
                <a:lnTo>
                  <a:pt x="76200" y="657225"/>
                </a:lnTo>
                <a:lnTo>
                  <a:pt x="476250" y="657225"/>
                </a:lnTo>
                <a:lnTo>
                  <a:pt x="790575" y="923925"/>
                </a:lnTo>
                <a:lnTo>
                  <a:pt x="1047750" y="409575"/>
                </a:lnTo>
                <a:lnTo>
                  <a:pt x="828675" y="171450"/>
                </a:lnTo>
                <a:lnTo>
                  <a:pt x="657225" y="23812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a:extLst>
              <a:ext uri="{FF2B5EF4-FFF2-40B4-BE49-F238E27FC236}">
                <a16:creationId xmlns:a16="http://schemas.microsoft.com/office/drawing/2014/main" id="{A20EDB6C-8777-EE46-B790-1FFC4DBC32F2}"/>
              </a:ext>
            </a:extLst>
          </p:cNvPr>
          <p:cNvSpPr/>
          <p:nvPr/>
        </p:nvSpPr>
        <p:spPr>
          <a:xfrm rot="15608152">
            <a:off x="7848374" y="2821911"/>
            <a:ext cx="551711" cy="486509"/>
          </a:xfrm>
          <a:custGeom>
            <a:avLst/>
            <a:gdLst>
              <a:gd name="connsiteX0" fmla="*/ 657225 w 1047750"/>
              <a:gd name="connsiteY0" fmla="*/ 238125 h 923925"/>
              <a:gd name="connsiteX1" fmla="*/ 419100 w 1047750"/>
              <a:gd name="connsiteY1" fmla="*/ 0 h 923925"/>
              <a:gd name="connsiteX2" fmla="*/ 0 w 1047750"/>
              <a:gd name="connsiteY2" fmla="*/ 200025 h 923925"/>
              <a:gd name="connsiteX3" fmla="*/ 76200 w 1047750"/>
              <a:gd name="connsiteY3" fmla="*/ 657225 h 923925"/>
              <a:gd name="connsiteX4" fmla="*/ 476250 w 1047750"/>
              <a:gd name="connsiteY4" fmla="*/ 657225 h 923925"/>
              <a:gd name="connsiteX5" fmla="*/ 790575 w 1047750"/>
              <a:gd name="connsiteY5" fmla="*/ 923925 h 923925"/>
              <a:gd name="connsiteX6" fmla="*/ 1047750 w 1047750"/>
              <a:gd name="connsiteY6" fmla="*/ 409575 h 923925"/>
              <a:gd name="connsiteX7" fmla="*/ 828675 w 1047750"/>
              <a:gd name="connsiteY7" fmla="*/ 171450 h 923925"/>
              <a:gd name="connsiteX8" fmla="*/ 657225 w 1047750"/>
              <a:gd name="connsiteY8" fmla="*/ 2381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923925">
                <a:moveTo>
                  <a:pt x="657225" y="238125"/>
                </a:moveTo>
                <a:lnTo>
                  <a:pt x="419100" y="0"/>
                </a:lnTo>
                <a:lnTo>
                  <a:pt x="0" y="200025"/>
                </a:lnTo>
                <a:lnTo>
                  <a:pt x="76200" y="657225"/>
                </a:lnTo>
                <a:lnTo>
                  <a:pt x="476250" y="657225"/>
                </a:lnTo>
                <a:lnTo>
                  <a:pt x="790575" y="923925"/>
                </a:lnTo>
                <a:lnTo>
                  <a:pt x="1047750" y="409575"/>
                </a:lnTo>
                <a:lnTo>
                  <a:pt x="828675" y="171450"/>
                </a:lnTo>
                <a:lnTo>
                  <a:pt x="657225" y="23812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Explosion 2 62">
            <a:extLst>
              <a:ext uri="{FF2B5EF4-FFF2-40B4-BE49-F238E27FC236}">
                <a16:creationId xmlns:a16="http://schemas.microsoft.com/office/drawing/2014/main" id="{E4803643-C9AC-6C48-9E3C-4E3D0CCBB21E}"/>
              </a:ext>
            </a:extLst>
          </p:cNvPr>
          <p:cNvSpPr/>
          <p:nvPr/>
        </p:nvSpPr>
        <p:spPr>
          <a:xfrm>
            <a:off x="4564998" y="1912534"/>
            <a:ext cx="708674" cy="708674"/>
          </a:xfrm>
          <a:prstGeom prst="irregularSeal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0C3CE0C-CE4C-D14E-8E4B-4CA5769674D4}"/>
              </a:ext>
            </a:extLst>
          </p:cNvPr>
          <p:cNvSpPr txBox="1"/>
          <p:nvPr/>
        </p:nvSpPr>
        <p:spPr>
          <a:xfrm>
            <a:off x="3061141" y="3793821"/>
            <a:ext cx="1576072" cy="308418"/>
          </a:xfrm>
          <a:prstGeom prst="rect">
            <a:avLst/>
          </a:prstGeom>
          <a:noFill/>
        </p:spPr>
        <p:txBody>
          <a:bodyPr wrap="none" rtlCol="0">
            <a:spAutoFit/>
          </a:bodyPr>
          <a:lstStyle/>
          <a:p>
            <a:r>
              <a:rPr lang="en-US" b="1" dirty="0" err="1">
                <a:solidFill>
                  <a:schemeClr val="bg2"/>
                </a:solidFill>
                <a:latin typeface="Consolas" panose="020B0609020204030204" pitchFamily="49" charset="0"/>
                <a:cs typeface="Consolas" panose="020B0609020204030204" pitchFamily="49" charset="0"/>
              </a:rPr>
              <a:t>player_accel</a:t>
            </a:r>
            <a:r>
              <a:rPr lang="en-US" b="1" dirty="0">
                <a:solidFill>
                  <a:schemeClr val="bg2"/>
                </a:solidFill>
                <a:latin typeface="Consolas" panose="020B0609020204030204" pitchFamily="49" charset="0"/>
                <a:cs typeface="Consolas" panose="020B0609020204030204" pitchFamily="49" charset="0"/>
              </a:rPr>
              <a:t>=0</a:t>
            </a:r>
          </a:p>
        </p:txBody>
      </p:sp>
      <p:sp>
        <p:nvSpPr>
          <p:cNvPr id="65" name="TextBox 64">
            <a:extLst>
              <a:ext uri="{FF2B5EF4-FFF2-40B4-BE49-F238E27FC236}">
                <a16:creationId xmlns:a16="http://schemas.microsoft.com/office/drawing/2014/main" id="{19713A38-AE3C-6F47-A8EB-BDD980BAE8A0}"/>
              </a:ext>
            </a:extLst>
          </p:cNvPr>
          <p:cNvSpPr txBox="1"/>
          <p:nvPr/>
        </p:nvSpPr>
        <p:spPr>
          <a:xfrm>
            <a:off x="3173767" y="1663178"/>
            <a:ext cx="1874231" cy="308418"/>
          </a:xfrm>
          <a:prstGeom prst="rect">
            <a:avLst/>
          </a:prstGeom>
          <a:noFill/>
        </p:spPr>
        <p:txBody>
          <a:bodyPr wrap="none" rtlCol="0">
            <a:spAutoFit/>
          </a:bodyPr>
          <a:lstStyle/>
          <a:p>
            <a:r>
              <a:rPr lang="en-US" b="1" dirty="0" err="1">
                <a:solidFill>
                  <a:schemeClr val="bg2"/>
                </a:solidFill>
                <a:latin typeface="Consolas" panose="020B0609020204030204" pitchFamily="49" charset="0"/>
                <a:cs typeface="Consolas" panose="020B0609020204030204" pitchFamily="49" charset="0"/>
              </a:rPr>
              <a:t>Explosion_frame</a:t>
            </a:r>
            <a:r>
              <a:rPr lang="en-US" b="1" dirty="0">
                <a:solidFill>
                  <a:schemeClr val="bg2"/>
                </a:solidFill>
                <a:latin typeface="Consolas" panose="020B0609020204030204" pitchFamily="49" charset="0"/>
                <a:cs typeface="Consolas" panose="020B0609020204030204" pitchFamily="49" charset="0"/>
              </a:rPr>
              <a:t>=3</a:t>
            </a:r>
          </a:p>
        </p:txBody>
      </p:sp>
      <p:sp>
        <p:nvSpPr>
          <p:cNvPr id="67" name="TextBox 66">
            <a:extLst>
              <a:ext uri="{FF2B5EF4-FFF2-40B4-BE49-F238E27FC236}">
                <a16:creationId xmlns:a16="http://schemas.microsoft.com/office/drawing/2014/main" id="{AC00BF4B-174A-DA4F-8EBD-99EAF20918AD}"/>
              </a:ext>
            </a:extLst>
          </p:cNvPr>
          <p:cNvSpPr txBox="1"/>
          <p:nvPr/>
        </p:nvSpPr>
        <p:spPr>
          <a:xfrm>
            <a:off x="3174842" y="1415277"/>
            <a:ext cx="1874231" cy="308418"/>
          </a:xfrm>
          <a:prstGeom prst="rect">
            <a:avLst/>
          </a:prstGeom>
          <a:noFill/>
        </p:spPr>
        <p:txBody>
          <a:bodyPr wrap="none" rtlCol="0">
            <a:spAutoFit/>
          </a:bodyPr>
          <a:lstStyle/>
          <a:p>
            <a:r>
              <a:rPr lang="en-US" b="1" dirty="0" err="1">
                <a:solidFill>
                  <a:schemeClr val="bg2"/>
                </a:solidFill>
                <a:latin typeface="Consolas" panose="020B0609020204030204" pitchFamily="49" charset="0"/>
                <a:cs typeface="Consolas" panose="020B0609020204030204" pitchFamily="49" charset="0"/>
              </a:rPr>
              <a:t>Explosion_timer</a:t>
            </a:r>
            <a:r>
              <a:rPr lang="en-US" b="1" dirty="0">
                <a:solidFill>
                  <a:schemeClr val="bg2"/>
                </a:solidFill>
                <a:latin typeface="Consolas" panose="020B0609020204030204" pitchFamily="49" charset="0"/>
                <a:cs typeface="Consolas" panose="020B0609020204030204" pitchFamily="49" charset="0"/>
              </a:rPr>
              <a:t>=1</a:t>
            </a:r>
          </a:p>
        </p:txBody>
      </p:sp>
      <p:sp>
        <p:nvSpPr>
          <p:cNvPr id="68" name="TextBox 67">
            <a:extLst>
              <a:ext uri="{FF2B5EF4-FFF2-40B4-BE49-F238E27FC236}">
                <a16:creationId xmlns:a16="http://schemas.microsoft.com/office/drawing/2014/main" id="{B9FC25B4-1F90-3047-945A-25F623251156}"/>
              </a:ext>
            </a:extLst>
          </p:cNvPr>
          <p:cNvSpPr txBox="1"/>
          <p:nvPr/>
        </p:nvSpPr>
        <p:spPr>
          <a:xfrm>
            <a:off x="5863358" y="2956916"/>
            <a:ext cx="1576072" cy="308418"/>
          </a:xfrm>
          <a:prstGeom prst="rect">
            <a:avLst/>
          </a:prstGeom>
          <a:noFill/>
        </p:spPr>
        <p:txBody>
          <a:bodyPr wrap="none" rtlCol="0">
            <a:spAutoFit/>
          </a:bodyPr>
          <a:lstStyle/>
          <a:p>
            <a:r>
              <a:rPr lang="en-US" b="1" dirty="0" err="1">
                <a:solidFill>
                  <a:schemeClr val="bg2"/>
                </a:solidFill>
                <a:latin typeface="Consolas" panose="020B0609020204030204" pitchFamily="49" charset="0"/>
                <a:cs typeface="Consolas" panose="020B0609020204030204" pitchFamily="49" charset="0"/>
              </a:rPr>
              <a:t>Bullet_frame</a:t>
            </a:r>
            <a:r>
              <a:rPr lang="en-US" b="1" dirty="0">
                <a:solidFill>
                  <a:schemeClr val="bg2"/>
                </a:solidFill>
                <a:latin typeface="Consolas" panose="020B0609020204030204" pitchFamily="49" charset="0"/>
                <a:cs typeface="Consolas" panose="020B0609020204030204" pitchFamily="49" charset="0"/>
              </a:rPr>
              <a:t>=4</a:t>
            </a:r>
          </a:p>
        </p:txBody>
      </p:sp>
      <p:sp>
        <p:nvSpPr>
          <p:cNvPr id="69" name="TextBox 68">
            <a:extLst>
              <a:ext uri="{FF2B5EF4-FFF2-40B4-BE49-F238E27FC236}">
                <a16:creationId xmlns:a16="http://schemas.microsoft.com/office/drawing/2014/main" id="{D82916D7-3E94-404D-AD89-5F3F57937C67}"/>
              </a:ext>
            </a:extLst>
          </p:cNvPr>
          <p:cNvSpPr txBox="1"/>
          <p:nvPr/>
        </p:nvSpPr>
        <p:spPr>
          <a:xfrm>
            <a:off x="5361030" y="3544388"/>
            <a:ext cx="1675459" cy="308418"/>
          </a:xfrm>
          <a:prstGeom prst="rect">
            <a:avLst/>
          </a:prstGeom>
          <a:noFill/>
        </p:spPr>
        <p:txBody>
          <a:bodyPr wrap="none" rtlCol="0">
            <a:spAutoFit/>
          </a:bodyPr>
          <a:lstStyle/>
          <a:p>
            <a:r>
              <a:rPr lang="en-US" b="1" dirty="0" err="1">
                <a:solidFill>
                  <a:schemeClr val="bg2"/>
                </a:solidFill>
                <a:latin typeface="Consolas" panose="020B0609020204030204" pitchFamily="49" charset="0"/>
                <a:cs typeface="Consolas" panose="020B0609020204030204" pitchFamily="49" charset="0"/>
              </a:rPr>
              <a:t>Bullet_frame</a:t>
            </a:r>
            <a:r>
              <a:rPr lang="en-US" b="1" dirty="0">
                <a:solidFill>
                  <a:schemeClr val="bg2"/>
                </a:solidFill>
                <a:latin typeface="Consolas" panose="020B0609020204030204" pitchFamily="49" charset="0"/>
                <a:cs typeface="Consolas" panose="020B0609020204030204" pitchFamily="49" charset="0"/>
              </a:rPr>
              <a:t>=17</a:t>
            </a:r>
          </a:p>
        </p:txBody>
      </p:sp>
      <p:sp>
        <p:nvSpPr>
          <p:cNvPr id="70" name="TextBox 69">
            <a:extLst>
              <a:ext uri="{FF2B5EF4-FFF2-40B4-BE49-F238E27FC236}">
                <a16:creationId xmlns:a16="http://schemas.microsoft.com/office/drawing/2014/main" id="{45025ADA-4F6B-3A48-9251-8FB4E9CC3EA3}"/>
              </a:ext>
            </a:extLst>
          </p:cNvPr>
          <p:cNvSpPr txBox="1"/>
          <p:nvPr/>
        </p:nvSpPr>
        <p:spPr>
          <a:xfrm>
            <a:off x="7125641" y="1627215"/>
            <a:ext cx="1675459" cy="308418"/>
          </a:xfrm>
          <a:prstGeom prst="rect">
            <a:avLst/>
          </a:prstGeom>
          <a:noFill/>
        </p:spPr>
        <p:txBody>
          <a:bodyPr wrap="none" rtlCol="0">
            <a:spAutoFit/>
          </a:bodyPr>
          <a:lstStyle/>
          <a:p>
            <a:r>
              <a:rPr lang="en-US" b="1" dirty="0" err="1">
                <a:solidFill>
                  <a:schemeClr val="bg2"/>
                </a:solidFill>
                <a:latin typeface="Consolas" panose="020B0609020204030204" pitchFamily="49" charset="0"/>
                <a:cs typeface="Consolas" panose="020B0609020204030204" pitchFamily="49" charset="0"/>
              </a:rPr>
              <a:t>Object_x</a:t>
            </a:r>
            <a:r>
              <a:rPr lang="en-US" b="1" dirty="0">
                <a:solidFill>
                  <a:schemeClr val="bg2"/>
                </a:solidFill>
                <a:latin typeface="Consolas" panose="020B0609020204030204" pitchFamily="49" charset="0"/>
                <a:cs typeface="Consolas" panose="020B0609020204030204" pitchFamily="49" charset="0"/>
              </a:rPr>
              <a:t>=0x3402</a:t>
            </a:r>
          </a:p>
        </p:txBody>
      </p:sp>
      <p:sp>
        <p:nvSpPr>
          <p:cNvPr id="71" name="TextBox 70">
            <a:extLst>
              <a:ext uri="{FF2B5EF4-FFF2-40B4-BE49-F238E27FC236}">
                <a16:creationId xmlns:a16="http://schemas.microsoft.com/office/drawing/2014/main" id="{E6D3E5BD-B7CC-8A40-8C78-512BF23A29B0}"/>
              </a:ext>
            </a:extLst>
          </p:cNvPr>
          <p:cNvSpPr txBox="1"/>
          <p:nvPr/>
        </p:nvSpPr>
        <p:spPr>
          <a:xfrm>
            <a:off x="7125641" y="1867545"/>
            <a:ext cx="1675459" cy="308418"/>
          </a:xfrm>
          <a:prstGeom prst="rect">
            <a:avLst/>
          </a:prstGeom>
          <a:noFill/>
        </p:spPr>
        <p:txBody>
          <a:bodyPr wrap="none" rtlCol="0">
            <a:spAutoFit/>
          </a:bodyPr>
          <a:lstStyle/>
          <a:p>
            <a:r>
              <a:rPr lang="en-US" b="1" dirty="0" err="1">
                <a:solidFill>
                  <a:schemeClr val="bg2"/>
                </a:solidFill>
                <a:latin typeface="Consolas" panose="020B0609020204030204" pitchFamily="49" charset="0"/>
                <a:cs typeface="Consolas" panose="020B0609020204030204" pitchFamily="49" charset="0"/>
              </a:rPr>
              <a:t>Object_y</a:t>
            </a:r>
            <a:r>
              <a:rPr lang="en-US" b="1" dirty="0">
                <a:solidFill>
                  <a:schemeClr val="bg2"/>
                </a:solidFill>
                <a:latin typeface="Consolas" panose="020B0609020204030204" pitchFamily="49" charset="0"/>
                <a:cs typeface="Consolas" panose="020B0609020204030204" pitchFamily="49" charset="0"/>
              </a:rPr>
              <a:t>=0x07F0</a:t>
            </a:r>
          </a:p>
        </p:txBody>
      </p:sp>
      <p:sp>
        <p:nvSpPr>
          <p:cNvPr id="72" name="TextBox 71">
            <a:extLst>
              <a:ext uri="{FF2B5EF4-FFF2-40B4-BE49-F238E27FC236}">
                <a16:creationId xmlns:a16="http://schemas.microsoft.com/office/drawing/2014/main" id="{6F23E478-8820-1E4F-8467-10D42E10AE49}"/>
              </a:ext>
            </a:extLst>
          </p:cNvPr>
          <p:cNvSpPr txBox="1"/>
          <p:nvPr/>
        </p:nvSpPr>
        <p:spPr>
          <a:xfrm>
            <a:off x="2776195" y="2786834"/>
            <a:ext cx="2397642" cy="769441"/>
          </a:xfrm>
          <a:prstGeom prst="rect">
            <a:avLst/>
          </a:prstGeom>
          <a:noFill/>
        </p:spPr>
        <p:txBody>
          <a:bodyPr wrap="square" rtlCol="0">
            <a:spAutoFit/>
          </a:bodyPr>
          <a:lstStyle/>
          <a:p>
            <a:pPr algn="ctr"/>
            <a:r>
              <a:rPr lang="en-US" sz="2200" dirty="0">
                <a:solidFill>
                  <a:schemeClr val="bg2"/>
                </a:solidFill>
              </a:rPr>
              <a:t>and </a:t>
            </a:r>
            <a:r>
              <a:rPr lang="en-US" sz="2200" b="1" dirty="0">
                <a:solidFill>
                  <a:schemeClr val="bg2"/>
                </a:solidFill>
              </a:rPr>
              <a:t>each object</a:t>
            </a:r>
            <a:r>
              <a:rPr lang="en-US" sz="2200" dirty="0">
                <a:solidFill>
                  <a:schemeClr val="bg2"/>
                </a:solidFill>
              </a:rPr>
              <a:t> is an FSM</a:t>
            </a:r>
          </a:p>
        </p:txBody>
      </p:sp>
      <p:sp>
        <p:nvSpPr>
          <p:cNvPr id="74" name="TextBox 73">
            <a:extLst>
              <a:ext uri="{FF2B5EF4-FFF2-40B4-BE49-F238E27FC236}">
                <a16:creationId xmlns:a16="http://schemas.microsoft.com/office/drawing/2014/main" id="{5DC0B587-158B-6840-82DD-C664F5B675AD}"/>
              </a:ext>
            </a:extLst>
          </p:cNvPr>
          <p:cNvSpPr txBox="1"/>
          <p:nvPr/>
        </p:nvSpPr>
        <p:spPr>
          <a:xfrm>
            <a:off x="5097009" y="4070321"/>
            <a:ext cx="3699855" cy="1107996"/>
          </a:xfrm>
          <a:prstGeom prst="rect">
            <a:avLst/>
          </a:prstGeom>
          <a:noFill/>
        </p:spPr>
        <p:txBody>
          <a:bodyPr wrap="square" rtlCol="0">
            <a:spAutoFit/>
          </a:bodyPr>
          <a:lstStyle/>
          <a:p>
            <a:pPr algn="ctr"/>
            <a:r>
              <a:rPr lang="en-US" sz="2200" dirty="0">
                <a:solidFill>
                  <a:schemeClr val="bg2"/>
                </a:solidFill>
              </a:rPr>
              <a:t>and every frame they look at </a:t>
            </a:r>
            <a:r>
              <a:rPr lang="en-US" sz="2200" b="1" dirty="0">
                <a:solidFill>
                  <a:schemeClr val="bg2"/>
                </a:solidFill>
              </a:rPr>
              <a:t>inputs, change state, </a:t>
            </a:r>
            <a:r>
              <a:rPr lang="en-US" sz="2200" dirty="0">
                <a:solidFill>
                  <a:schemeClr val="bg2"/>
                </a:solidFill>
              </a:rPr>
              <a:t>and produce some </a:t>
            </a:r>
            <a:r>
              <a:rPr lang="en-US" sz="2200" b="1" dirty="0">
                <a:solidFill>
                  <a:schemeClr val="bg2"/>
                </a:solidFill>
              </a:rPr>
              <a:t>output</a:t>
            </a:r>
          </a:p>
        </p:txBody>
      </p:sp>
      <p:grpSp>
        <p:nvGrpSpPr>
          <p:cNvPr id="77" name="Group 76">
            <a:extLst>
              <a:ext uri="{FF2B5EF4-FFF2-40B4-BE49-F238E27FC236}">
                <a16:creationId xmlns:a16="http://schemas.microsoft.com/office/drawing/2014/main" id="{FE0E60A7-7A71-5C41-8169-360D6328B1B1}"/>
              </a:ext>
            </a:extLst>
          </p:cNvPr>
          <p:cNvGrpSpPr/>
          <p:nvPr/>
        </p:nvGrpSpPr>
        <p:grpSpPr>
          <a:xfrm>
            <a:off x="4332977" y="3860836"/>
            <a:ext cx="630445" cy="706720"/>
            <a:chOff x="4332977" y="3860836"/>
            <a:chExt cx="630445" cy="706720"/>
          </a:xfrm>
        </p:grpSpPr>
        <p:sp>
          <p:nvSpPr>
            <p:cNvPr id="57" name="Triangle 56">
              <a:extLst>
                <a:ext uri="{FF2B5EF4-FFF2-40B4-BE49-F238E27FC236}">
                  <a16:creationId xmlns:a16="http://schemas.microsoft.com/office/drawing/2014/main" id="{B582F76F-B3CF-2A43-98FF-BAAF599F2E01}"/>
                </a:ext>
              </a:extLst>
            </p:cNvPr>
            <p:cNvSpPr/>
            <p:nvPr/>
          </p:nvSpPr>
          <p:spPr>
            <a:xfrm rot="2525406">
              <a:off x="4332977" y="3860836"/>
              <a:ext cx="630445" cy="706720"/>
            </a:xfrm>
            <a:custGeom>
              <a:avLst/>
              <a:gdLst>
                <a:gd name="connsiteX0" fmla="*/ 0 w 838200"/>
                <a:gd name="connsiteY0" fmla="*/ 939610 h 939610"/>
                <a:gd name="connsiteX1" fmla="*/ 419100 w 838200"/>
                <a:gd name="connsiteY1" fmla="*/ 0 h 939610"/>
                <a:gd name="connsiteX2" fmla="*/ 838200 w 838200"/>
                <a:gd name="connsiteY2" fmla="*/ 939610 h 939610"/>
                <a:gd name="connsiteX3" fmla="*/ 0 w 838200"/>
                <a:gd name="connsiteY3" fmla="*/ 939610 h 939610"/>
                <a:gd name="connsiteX0" fmla="*/ 0 w 838200"/>
                <a:gd name="connsiteY0" fmla="*/ 939610 h 949135"/>
                <a:gd name="connsiteX1" fmla="*/ 419100 w 838200"/>
                <a:gd name="connsiteY1" fmla="*/ 0 h 949135"/>
                <a:gd name="connsiteX2" fmla="*/ 838200 w 838200"/>
                <a:gd name="connsiteY2" fmla="*/ 939610 h 949135"/>
                <a:gd name="connsiteX3" fmla="*/ 409575 w 838200"/>
                <a:gd name="connsiteY3" fmla="*/ 949135 h 949135"/>
                <a:gd name="connsiteX4" fmla="*/ 0 w 838200"/>
                <a:gd name="connsiteY4" fmla="*/ 939610 h 949135"/>
                <a:gd name="connsiteX0" fmla="*/ 0 w 838200"/>
                <a:gd name="connsiteY0" fmla="*/ 939610 h 939610"/>
                <a:gd name="connsiteX1" fmla="*/ 419100 w 838200"/>
                <a:gd name="connsiteY1" fmla="*/ 0 h 939610"/>
                <a:gd name="connsiteX2" fmla="*/ 838200 w 838200"/>
                <a:gd name="connsiteY2" fmla="*/ 939610 h 939610"/>
                <a:gd name="connsiteX3" fmla="*/ 409575 w 838200"/>
                <a:gd name="connsiteY3" fmla="*/ 853885 h 939610"/>
                <a:gd name="connsiteX4" fmla="*/ 0 w 838200"/>
                <a:gd name="connsiteY4" fmla="*/ 939610 h 939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939610">
                  <a:moveTo>
                    <a:pt x="0" y="939610"/>
                  </a:moveTo>
                  <a:lnTo>
                    <a:pt x="419100" y="0"/>
                  </a:lnTo>
                  <a:lnTo>
                    <a:pt x="838200" y="939610"/>
                  </a:lnTo>
                  <a:lnTo>
                    <a:pt x="409575" y="853885"/>
                  </a:lnTo>
                  <a:lnTo>
                    <a:pt x="0" y="93961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iangle 56">
              <a:extLst>
                <a:ext uri="{FF2B5EF4-FFF2-40B4-BE49-F238E27FC236}">
                  <a16:creationId xmlns:a16="http://schemas.microsoft.com/office/drawing/2014/main" id="{29567330-811E-3141-BC74-1B5D5522A941}"/>
                </a:ext>
              </a:extLst>
            </p:cNvPr>
            <p:cNvSpPr/>
            <p:nvPr/>
          </p:nvSpPr>
          <p:spPr>
            <a:xfrm rot="2525406">
              <a:off x="4692732" y="3917050"/>
              <a:ext cx="225002" cy="252224"/>
            </a:xfrm>
            <a:custGeom>
              <a:avLst/>
              <a:gdLst>
                <a:gd name="connsiteX0" fmla="*/ 0 w 838200"/>
                <a:gd name="connsiteY0" fmla="*/ 939610 h 939610"/>
                <a:gd name="connsiteX1" fmla="*/ 419100 w 838200"/>
                <a:gd name="connsiteY1" fmla="*/ 0 h 939610"/>
                <a:gd name="connsiteX2" fmla="*/ 838200 w 838200"/>
                <a:gd name="connsiteY2" fmla="*/ 939610 h 939610"/>
                <a:gd name="connsiteX3" fmla="*/ 0 w 838200"/>
                <a:gd name="connsiteY3" fmla="*/ 939610 h 939610"/>
                <a:gd name="connsiteX0" fmla="*/ 0 w 838200"/>
                <a:gd name="connsiteY0" fmla="*/ 939610 h 949135"/>
                <a:gd name="connsiteX1" fmla="*/ 419100 w 838200"/>
                <a:gd name="connsiteY1" fmla="*/ 0 h 949135"/>
                <a:gd name="connsiteX2" fmla="*/ 838200 w 838200"/>
                <a:gd name="connsiteY2" fmla="*/ 939610 h 949135"/>
                <a:gd name="connsiteX3" fmla="*/ 409575 w 838200"/>
                <a:gd name="connsiteY3" fmla="*/ 949135 h 949135"/>
                <a:gd name="connsiteX4" fmla="*/ 0 w 838200"/>
                <a:gd name="connsiteY4" fmla="*/ 939610 h 949135"/>
                <a:gd name="connsiteX0" fmla="*/ 0 w 838200"/>
                <a:gd name="connsiteY0" fmla="*/ 939610 h 939610"/>
                <a:gd name="connsiteX1" fmla="*/ 419100 w 838200"/>
                <a:gd name="connsiteY1" fmla="*/ 0 h 939610"/>
                <a:gd name="connsiteX2" fmla="*/ 838200 w 838200"/>
                <a:gd name="connsiteY2" fmla="*/ 939610 h 939610"/>
                <a:gd name="connsiteX3" fmla="*/ 409575 w 838200"/>
                <a:gd name="connsiteY3" fmla="*/ 853885 h 939610"/>
                <a:gd name="connsiteX4" fmla="*/ 0 w 838200"/>
                <a:gd name="connsiteY4" fmla="*/ 939610 h 939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939610">
                  <a:moveTo>
                    <a:pt x="0" y="939610"/>
                  </a:moveTo>
                  <a:lnTo>
                    <a:pt x="419100" y="0"/>
                  </a:lnTo>
                  <a:lnTo>
                    <a:pt x="838200" y="939610"/>
                  </a:lnTo>
                  <a:lnTo>
                    <a:pt x="409575" y="853885"/>
                  </a:lnTo>
                  <a:lnTo>
                    <a:pt x="0" y="939610"/>
                  </a:lnTo>
                  <a:close/>
                </a:path>
              </a:pathLst>
            </a:cu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67584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300"/>
                                  </p:stCondLst>
                                  <p:childTnLst>
                                    <p:set>
                                      <p:cBhvr>
                                        <p:cTn id="21" dur="1" fill="hold">
                                          <p:stCondLst>
                                            <p:cond delay="0"/>
                                          </p:stCondLst>
                                        </p:cTn>
                                        <p:tgtEl>
                                          <p:spTgt spid="77"/>
                                        </p:tgtEl>
                                        <p:attrNameLst>
                                          <p:attrName>style.visibility</p:attrName>
                                        </p:attrNameLst>
                                      </p:cBhvr>
                                      <p:to>
                                        <p:strVal val="visible"/>
                                      </p:to>
                                    </p:set>
                                  </p:childTnLst>
                                </p:cTn>
                              </p:par>
                            </p:childTnLst>
                          </p:cTn>
                        </p:par>
                        <p:par>
                          <p:cTn id="22" fill="hold">
                            <p:stCondLst>
                              <p:cond delay="300"/>
                            </p:stCondLst>
                            <p:childTnLst>
                              <p:par>
                                <p:cTn id="23" presetID="1" presetClass="entr" presetSubtype="0" fill="hold" grpId="0" nodeType="afterEffect">
                                  <p:stCondLst>
                                    <p:cond delay="300"/>
                                  </p:stCondLst>
                                  <p:childTnLst>
                                    <p:set>
                                      <p:cBhvr>
                                        <p:cTn id="24" dur="1" fill="hold">
                                          <p:stCondLst>
                                            <p:cond delay="0"/>
                                          </p:stCondLst>
                                        </p:cTn>
                                        <p:tgtEl>
                                          <p:spTgt spid="58"/>
                                        </p:tgtEl>
                                        <p:attrNameLst>
                                          <p:attrName>style.visibility</p:attrName>
                                        </p:attrNameLst>
                                      </p:cBhvr>
                                      <p:to>
                                        <p:strVal val="visible"/>
                                      </p:to>
                                    </p:set>
                                  </p:childTnLst>
                                </p:cTn>
                              </p:par>
                            </p:childTnLst>
                          </p:cTn>
                        </p:par>
                        <p:par>
                          <p:cTn id="25" fill="hold">
                            <p:stCondLst>
                              <p:cond delay="600"/>
                            </p:stCondLst>
                            <p:childTnLst>
                              <p:par>
                                <p:cTn id="26" presetID="1" presetClass="entr" presetSubtype="0" fill="hold" grpId="0" nodeType="afterEffect">
                                  <p:stCondLst>
                                    <p:cond delay="300"/>
                                  </p:stCondLst>
                                  <p:childTnLst>
                                    <p:set>
                                      <p:cBhvr>
                                        <p:cTn id="27" dur="1" fill="hold">
                                          <p:stCondLst>
                                            <p:cond delay="0"/>
                                          </p:stCondLst>
                                        </p:cTn>
                                        <p:tgtEl>
                                          <p:spTgt spid="59"/>
                                        </p:tgtEl>
                                        <p:attrNameLst>
                                          <p:attrName>style.visibility</p:attrName>
                                        </p:attrNameLst>
                                      </p:cBhvr>
                                      <p:to>
                                        <p:strVal val="visible"/>
                                      </p:to>
                                    </p:set>
                                  </p:childTnLst>
                                </p:cTn>
                              </p:par>
                            </p:childTnLst>
                          </p:cTn>
                        </p:par>
                        <p:par>
                          <p:cTn id="28" fill="hold">
                            <p:stCondLst>
                              <p:cond delay="900"/>
                            </p:stCondLst>
                            <p:childTnLst>
                              <p:par>
                                <p:cTn id="29" presetID="1" presetClass="entr" presetSubtype="0" fill="hold" grpId="0" nodeType="afterEffect">
                                  <p:stCondLst>
                                    <p:cond delay="300"/>
                                  </p:stCondLst>
                                  <p:childTnLst>
                                    <p:set>
                                      <p:cBhvr>
                                        <p:cTn id="30" dur="1" fill="hold">
                                          <p:stCondLst>
                                            <p:cond delay="0"/>
                                          </p:stCondLst>
                                        </p:cTn>
                                        <p:tgtEl>
                                          <p:spTgt spid="60"/>
                                        </p:tgtEl>
                                        <p:attrNameLst>
                                          <p:attrName>style.visibility</p:attrName>
                                        </p:attrNameLst>
                                      </p:cBhvr>
                                      <p:to>
                                        <p:strVal val="visible"/>
                                      </p:to>
                                    </p:set>
                                  </p:childTnLst>
                                </p:cTn>
                              </p:par>
                            </p:childTnLst>
                          </p:cTn>
                        </p:par>
                        <p:par>
                          <p:cTn id="31" fill="hold">
                            <p:stCondLst>
                              <p:cond delay="1200"/>
                            </p:stCondLst>
                            <p:childTnLst>
                              <p:par>
                                <p:cTn id="32" presetID="1" presetClass="entr" presetSubtype="0" fill="hold" grpId="0" nodeType="afterEffect">
                                  <p:stCondLst>
                                    <p:cond delay="300"/>
                                  </p:stCondLst>
                                  <p:childTnLst>
                                    <p:set>
                                      <p:cBhvr>
                                        <p:cTn id="33" dur="1" fill="hold">
                                          <p:stCondLst>
                                            <p:cond delay="0"/>
                                          </p:stCondLst>
                                        </p:cTn>
                                        <p:tgtEl>
                                          <p:spTgt spid="63"/>
                                        </p:tgtEl>
                                        <p:attrNameLst>
                                          <p:attrName>style.visibility</p:attrName>
                                        </p:attrNameLst>
                                      </p:cBhvr>
                                      <p:to>
                                        <p:strVal val="visible"/>
                                      </p:to>
                                    </p:set>
                                  </p:childTnLst>
                                </p:cTn>
                              </p:par>
                            </p:childTnLst>
                          </p:cTn>
                        </p:par>
                        <p:par>
                          <p:cTn id="34" fill="hold">
                            <p:stCondLst>
                              <p:cond delay="1500"/>
                            </p:stCondLst>
                            <p:childTnLst>
                              <p:par>
                                <p:cTn id="35" presetID="1" presetClass="entr" presetSubtype="0" fill="hold" grpId="0" nodeType="afterEffect">
                                  <p:stCondLst>
                                    <p:cond delay="300"/>
                                  </p:stCondLst>
                                  <p:childTnLst>
                                    <p:set>
                                      <p:cBhvr>
                                        <p:cTn id="36" dur="1" fill="hold">
                                          <p:stCondLst>
                                            <p:cond delay="0"/>
                                          </p:stCondLst>
                                        </p:cTn>
                                        <p:tgtEl>
                                          <p:spTgt spid="61"/>
                                        </p:tgtEl>
                                        <p:attrNameLst>
                                          <p:attrName>style.visibility</p:attrName>
                                        </p:attrNameLst>
                                      </p:cBhvr>
                                      <p:to>
                                        <p:strVal val="visible"/>
                                      </p:to>
                                    </p:set>
                                  </p:childTnLst>
                                </p:cTn>
                              </p:par>
                            </p:childTnLst>
                          </p:cTn>
                        </p:par>
                        <p:par>
                          <p:cTn id="37" fill="hold">
                            <p:stCondLst>
                              <p:cond delay="1800"/>
                            </p:stCondLst>
                            <p:childTnLst>
                              <p:par>
                                <p:cTn id="38" presetID="1" presetClass="entr" presetSubtype="0" fill="hold" grpId="0" nodeType="afterEffect">
                                  <p:stCondLst>
                                    <p:cond delay="300"/>
                                  </p:stCondLst>
                                  <p:childTnLst>
                                    <p:set>
                                      <p:cBhvr>
                                        <p:cTn id="39" dur="1" fill="hold">
                                          <p:stCondLst>
                                            <p:cond delay="0"/>
                                          </p:stCondLst>
                                        </p:cTn>
                                        <p:tgtEl>
                                          <p:spTgt spid="67"/>
                                        </p:tgtEl>
                                        <p:attrNameLst>
                                          <p:attrName>style.visibility</p:attrName>
                                        </p:attrNameLst>
                                      </p:cBhvr>
                                      <p:to>
                                        <p:strVal val="visible"/>
                                      </p:to>
                                    </p:set>
                                  </p:childTnLst>
                                </p:cTn>
                              </p:par>
                            </p:childTnLst>
                          </p:cTn>
                        </p:par>
                        <p:par>
                          <p:cTn id="40" fill="hold">
                            <p:stCondLst>
                              <p:cond delay="2100"/>
                            </p:stCondLst>
                            <p:childTnLst>
                              <p:par>
                                <p:cTn id="41" presetID="1" presetClass="entr" presetSubtype="0" fill="hold" grpId="0" nodeType="afterEffect">
                                  <p:stCondLst>
                                    <p:cond delay="300"/>
                                  </p:stCondLst>
                                  <p:childTnLst>
                                    <p:set>
                                      <p:cBhvr>
                                        <p:cTn id="42" dur="1" fill="hold">
                                          <p:stCondLst>
                                            <p:cond delay="0"/>
                                          </p:stCondLst>
                                        </p:cTn>
                                        <p:tgtEl>
                                          <p:spTgt spid="65"/>
                                        </p:tgtEl>
                                        <p:attrNameLst>
                                          <p:attrName>style.visibility</p:attrName>
                                        </p:attrNameLst>
                                      </p:cBhvr>
                                      <p:to>
                                        <p:strVal val="visible"/>
                                      </p:to>
                                    </p:set>
                                  </p:childTnLst>
                                </p:cTn>
                              </p:par>
                            </p:childTnLst>
                          </p:cTn>
                        </p:par>
                        <p:par>
                          <p:cTn id="43" fill="hold">
                            <p:stCondLst>
                              <p:cond delay="2400"/>
                            </p:stCondLst>
                            <p:childTnLst>
                              <p:par>
                                <p:cTn id="44" presetID="1" presetClass="entr" presetSubtype="0" fill="hold" grpId="0" nodeType="afterEffect">
                                  <p:stCondLst>
                                    <p:cond delay="300"/>
                                  </p:stCondLst>
                                  <p:childTnLst>
                                    <p:set>
                                      <p:cBhvr>
                                        <p:cTn id="45" dur="1" fill="hold">
                                          <p:stCondLst>
                                            <p:cond delay="0"/>
                                          </p:stCondLst>
                                        </p:cTn>
                                        <p:tgtEl>
                                          <p:spTgt spid="70"/>
                                        </p:tgtEl>
                                        <p:attrNameLst>
                                          <p:attrName>style.visibility</p:attrName>
                                        </p:attrNameLst>
                                      </p:cBhvr>
                                      <p:to>
                                        <p:strVal val="visible"/>
                                      </p:to>
                                    </p:set>
                                  </p:childTnLst>
                                </p:cTn>
                              </p:par>
                            </p:childTnLst>
                          </p:cTn>
                        </p:par>
                        <p:par>
                          <p:cTn id="46" fill="hold">
                            <p:stCondLst>
                              <p:cond delay="2700"/>
                            </p:stCondLst>
                            <p:childTnLst>
                              <p:par>
                                <p:cTn id="47" presetID="1" presetClass="entr" presetSubtype="0" fill="hold" grpId="0" nodeType="afterEffect">
                                  <p:stCondLst>
                                    <p:cond delay="300"/>
                                  </p:stCondLst>
                                  <p:childTnLst>
                                    <p:set>
                                      <p:cBhvr>
                                        <p:cTn id="48" dur="1" fill="hold">
                                          <p:stCondLst>
                                            <p:cond delay="0"/>
                                          </p:stCondLst>
                                        </p:cTn>
                                        <p:tgtEl>
                                          <p:spTgt spid="71"/>
                                        </p:tgtEl>
                                        <p:attrNameLst>
                                          <p:attrName>style.visibility</p:attrName>
                                        </p:attrNameLst>
                                      </p:cBhvr>
                                      <p:to>
                                        <p:strVal val="visible"/>
                                      </p:to>
                                    </p:set>
                                  </p:childTnLst>
                                </p:cTn>
                              </p:par>
                            </p:childTnLst>
                          </p:cTn>
                        </p:par>
                        <p:par>
                          <p:cTn id="49" fill="hold">
                            <p:stCondLst>
                              <p:cond delay="3000"/>
                            </p:stCondLst>
                            <p:childTnLst>
                              <p:par>
                                <p:cTn id="50" presetID="1" presetClass="entr" presetSubtype="0" fill="hold" grpId="0" nodeType="afterEffect">
                                  <p:stCondLst>
                                    <p:cond delay="300"/>
                                  </p:stCondLst>
                                  <p:childTnLst>
                                    <p:set>
                                      <p:cBhvr>
                                        <p:cTn id="51" dur="1" fill="hold">
                                          <p:stCondLst>
                                            <p:cond delay="0"/>
                                          </p:stCondLst>
                                        </p:cTn>
                                        <p:tgtEl>
                                          <p:spTgt spid="68"/>
                                        </p:tgtEl>
                                        <p:attrNameLst>
                                          <p:attrName>style.visibility</p:attrName>
                                        </p:attrNameLst>
                                      </p:cBhvr>
                                      <p:to>
                                        <p:strVal val="visible"/>
                                      </p:to>
                                    </p:set>
                                  </p:childTnLst>
                                </p:cTn>
                              </p:par>
                            </p:childTnLst>
                          </p:cTn>
                        </p:par>
                        <p:par>
                          <p:cTn id="52" fill="hold">
                            <p:stCondLst>
                              <p:cond delay="3300"/>
                            </p:stCondLst>
                            <p:childTnLst>
                              <p:par>
                                <p:cTn id="53" presetID="1" presetClass="entr" presetSubtype="0" fill="hold" grpId="0" nodeType="afterEffect">
                                  <p:stCondLst>
                                    <p:cond delay="300"/>
                                  </p:stCondLst>
                                  <p:childTnLst>
                                    <p:set>
                                      <p:cBhvr>
                                        <p:cTn id="54" dur="1" fill="hold">
                                          <p:stCondLst>
                                            <p:cond delay="0"/>
                                          </p:stCondLst>
                                        </p:cTn>
                                        <p:tgtEl>
                                          <p:spTgt spid="69"/>
                                        </p:tgtEl>
                                        <p:attrNameLst>
                                          <p:attrName>style.visibility</p:attrName>
                                        </p:attrNameLst>
                                      </p:cBhvr>
                                      <p:to>
                                        <p:strVal val="visible"/>
                                      </p:to>
                                    </p:set>
                                  </p:childTnLst>
                                </p:cTn>
                              </p:par>
                            </p:childTnLst>
                          </p:cTn>
                        </p:par>
                        <p:par>
                          <p:cTn id="55" fill="hold">
                            <p:stCondLst>
                              <p:cond delay="3600"/>
                            </p:stCondLst>
                            <p:childTnLst>
                              <p:par>
                                <p:cTn id="56" presetID="1" presetClass="entr" presetSubtype="0" fill="hold" grpId="0" nodeType="afterEffect">
                                  <p:stCondLst>
                                    <p:cond delay="300"/>
                                  </p:stCondLst>
                                  <p:childTnLst>
                                    <p:set>
                                      <p:cBhvr>
                                        <p:cTn id="57" dur="1" fill="hold">
                                          <p:stCondLst>
                                            <p:cond delay="0"/>
                                          </p:stCondLst>
                                        </p:cTn>
                                        <p:tgtEl>
                                          <p:spTgt spid="6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8" grpId="0"/>
      <p:bldP spid="45" grpId="0"/>
      <p:bldP spid="58" grpId="0" animBg="1"/>
      <p:bldP spid="59" grpId="0" animBg="1"/>
      <p:bldP spid="60" grpId="0" animBg="1"/>
      <p:bldP spid="61" grpId="0" animBg="1"/>
      <p:bldP spid="63" grpId="0" animBg="1"/>
      <p:bldP spid="64" grpId="0"/>
      <p:bldP spid="65" grpId="0"/>
      <p:bldP spid="67" grpId="0"/>
      <p:bldP spid="68" grpId="0"/>
      <p:bldP spid="69" grpId="0"/>
      <p:bldP spid="70" grpId="0"/>
      <p:bldP spid="71" grpId="0"/>
      <p:bldP spid="72" grpId="0"/>
      <p:bldP spid="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4" desc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113371">
            <a:off x="2707500" y="3934549"/>
            <a:ext cx="1861413" cy="113622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96353">
            <a:off x="695929" y="3828810"/>
            <a:ext cx="1447034" cy="144703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061791">
            <a:off x="2088579" y="4513089"/>
            <a:ext cx="768241" cy="76824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mage result for thinking emoj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23126">
            <a:off x="4584550" y="4035663"/>
            <a:ext cx="1545411" cy="154541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mage result for thinking emoj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388567">
            <a:off x="6491876" y="2929781"/>
            <a:ext cx="2695575" cy="2695575"/>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16"/>
          <p:cNvSpPr/>
          <p:nvPr/>
        </p:nvSpPr>
        <p:spPr>
          <a:xfrm rot="10800000">
            <a:off x="2330352" y="1278932"/>
            <a:ext cx="468878" cy="1502366"/>
          </a:xfrm>
          <a:custGeom>
            <a:avLst/>
            <a:gdLst>
              <a:gd name="connsiteX0" fmla="*/ 0 w 1142998"/>
              <a:gd name="connsiteY0" fmla="*/ 0 h 1142998"/>
              <a:gd name="connsiteX1" fmla="*/ 1142998 w 1142998"/>
              <a:gd name="connsiteY1" fmla="*/ 0 h 1142998"/>
              <a:gd name="connsiteX2" fmla="*/ 1142998 w 1142998"/>
              <a:gd name="connsiteY2" fmla="*/ 1142998 h 1142998"/>
              <a:gd name="connsiteX3" fmla="*/ 0 w 1142998"/>
              <a:gd name="connsiteY3" fmla="*/ 1142998 h 1142998"/>
              <a:gd name="connsiteX4" fmla="*/ 0 w 1142998"/>
              <a:gd name="connsiteY4" fmla="*/ 0 h 1142998"/>
              <a:gd name="connsiteX0" fmla="*/ 0 w 1142998"/>
              <a:gd name="connsiteY0" fmla="*/ 0 h 1142998"/>
              <a:gd name="connsiteX1" fmla="*/ 1142998 w 1142998"/>
              <a:gd name="connsiteY1" fmla="*/ 0 h 1142998"/>
              <a:gd name="connsiteX2" fmla="*/ 1142998 w 1142998"/>
              <a:gd name="connsiteY2" fmla="*/ 1142998 h 1142998"/>
              <a:gd name="connsiteX3" fmla="*/ 0 w 1142998"/>
              <a:gd name="connsiteY3" fmla="*/ 1142998 h 1142998"/>
              <a:gd name="connsiteX4" fmla="*/ 91440 w 1142998"/>
              <a:gd name="connsiteY4" fmla="*/ 91440 h 1142998"/>
              <a:gd name="connsiteX0" fmla="*/ 0 w 1142998"/>
              <a:gd name="connsiteY0" fmla="*/ 0 h 1142998"/>
              <a:gd name="connsiteX1" fmla="*/ 1142998 w 1142998"/>
              <a:gd name="connsiteY1" fmla="*/ 0 h 1142998"/>
              <a:gd name="connsiteX2" fmla="*/ 1142998 w 1142998"/>
              <a:gd name="connsiteY2" fmla="*/ 1142998 h 1142998"/>
              <a:gd name="connsiteX3" fmla="*/ 0 w 1142998"/>
              <a:gd name="connsiteY3" fmla="*/ 1142998 h 1142998"/>
            </a:gdLst>
            <a:ahLst/>
            <a:cxnLst>
              <a:cxn ang="0">
                <a:pos x="connsiteX0" y="connsiteY0"/>
              </a:cxn>
              <a:cxn ang="0">
                <a:pos x="connsiteX1" y="connsiteY1"/>
              </a:cxn>
              <a:cxn ang="0">
                <a:pos x="connsiteX2" y="connsiteY2"/>
              </a:cxn>
              <a:cxn ang="0">
                <a:pos x="connsiteX3" y="connsiteY3"/>
              </a:cxn>
            </a:cxnLst>
            <a:rect l="l" t="t" r="r" b="b"/>
            <a:pathLst>
              <a:path w="1142998" h="1142998">
                <a:moveTo>
                  <a:pt x="0" y="0"/>
                </a:moveTo>
                <a:lnTo>
                  <a:pt x="1142998" y="0"/>
                </a:lnTo>
                <a:lnTo>
                  <a:pt x="1142998" y="1142998"/>
                </a:lnTo>
                <a:lnTo>
                  <a:pt x="0" y="1142998"/>
                </a:lnTo>
              </a:path>
            </a:pathLst>
          </a:custGeom>
          <a:noFill/>
          <a:ln w="57150">
            <a:solidFill>
              <a:schemeClr val="tx1"/>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b="1" dirty="0">
              <a:solidFill>
                <a:schemeClr val="tx1"/>
              </a:solidFill>
            </a:endParaRPr>
          </a:p>
        </p:txBody>
      </p:sp>
      <p:cxnSp>
        <p:nvCxnSpPr>
          <p:cNvPr id="30" name="Straight Connector 29"/>
          <p:cNvCxnSpPr/>
          <p:nvPr/>
        </p:nvCxnSpPr>
        <p:spPr>
          <a:xfrm>
            <a:off x="5833986" y="1690714"/>
            <a:ext cx="1533324" cy="0"/>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dirty="0"/>
              <a:t>The big picture</a:t>
            </a:r>
          </a:p>
        </p:txBody>
      </p:sp>
      <p:sp>
        <p:nvSpPr>
          <p:cNvPr id="8" name="Content Placeholder 7"/>
          <p:cNvSpPr>
            <a:spLocks noGrp="1"/>
          </p:cNvSpPr>
          <p:nvPr>
            <p:ph idx="1"/>
          </p:nvPr>
        </p:nvSpPr>
        <p:spPr>
          <a:xfrm>
            <a:off x="152400" y="495301"/>
            <a:ext cx="8763000" cy="533399"/>
          </a:xfrm>
        </p:spPr>
        <p:txBody>
          <a:bodyPr/>
          <a:lstStyle/>
          <a:p>
            <a:r>
              <a:rPr lang="en-US" dirty="0"/>
              <a:t>the overall architecture of any computer looks like this:</a:t>
            </a:r>
          </a:p>
        </p:txBody>
      </p:sp>
      <p:sp>
        <p:nvSpPr>
          <p:cNvPr id="5" name="Footer Placeholder 4"/>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15</a:t>
            </a:fld>
            <a:endParaRPr lang="en-US"/>
          </a:p>
        </p:txBody>
      </p:sp>
      <p:sp>
        <p:nvSpPr>
          <p:cNvPr id="15" name="Rounded Rectangle 14"/>
          <p:cNvSpPr/>
          <p:nvPr/>
        </p:nvSpPr>
        <p:spPr>
          <a:xfrm>
            <a:off x="4503552" y="1690714"/>
            <a:ext cx="1142998" cy="810990"/>
          </a:xfrm>
          <a:prstGeom prst="round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rPr>
              <a:t>Memory</a:t>
            </a:r>
          </a:p>
        </p:txBody>
      </p:sp>
      <p:sp>
        <p:nvSpPr>
          <p:cNvPr id="19" name="Rectangle 16"/>
          <p:cNvSpPr/>
          <p:nvPr/>
        </p:nvSpPr>
        <p:spPr>
          <a:xfrm>
            <a:off x="5638538" y="1278936"/>
            <a:ext cx="541415" cy="785014"/>
          </a:xfrm>
          <a:custGeom>
            <a:avLst/>
            <a:gdLst>
              <a:gd name="connsiteX0" fmla="*/ 0 w 1142998"/>
              <a:gd name="connsiteY0" fmla="*/ 0 h 1142998"/>
              <a:gd name="connsiteX1" fmla="*/ 1142998 w 1142998"/>
              <a:gd name="connsiteY1" fmla="*/ 0 h 1142998"/>
              <a:gd name="connsiteX2" fmla="*/ 1142998 w 1142998"/>
              <a:gd name="connsiteY2" fmla="*/ 1142998 h 1142998"/>
              <a:gd name="connsiteX3" fmla="*/ 0 w 1142998"/>
              <a:gd name="connsiteY3" fmla="*/ 1142998 h 1142998"/>
              <a:gd name="connsiteX4" fmla="*/ 0 w 1142998"/>
              <a:gd name="connsiteY4" fmla="*/ 0 h 1142998"/>
              <a:gd name="connsiteX0" fmla="*/ 0 w 1142998"/>
              <a:gd name="connsiteY0" fmla="*/ 0 h 1142998"/>
              <a:gd name="connsiteX1" fmla="*/ 1142998 w 1142998"/>
              <a:gd name="connsiteY1" fmla="*/ 0 h 1142998"/>
              <a:gd name="connsiteX2" fmla="*/ 1142998 w 1142998"/>
              <a:gd name="connsiteY2" fmla="*/ 1142998 h 1142998"/>
              <a:gd name="connsiteX3" fmla="*/ 0 w 1142998"/>
              <a:gd name="connsiteY3" fmla="*/ 1142998 h 1142998"/>
              <a:gd name="connsiteX4" fmla="*/ 91440 w 1142998"/>
              <a:gd name="connsiteY4" fmla="*/ 91440 h 1142998"/>
              <a:gd name="connsiteX0" fmla="*/ 0 w 1142998"/>
              <a:gd name="connsiteY0" fmla="*/ 0 h 1142998"/>
              <a:gd name="connsiteX1" fmla="*/ 1142998 w 1142998"/>
              <a:gd name="connsiteY1" fmla="*/ 0 h 1142998"/>
              <a:gd name="connsiteX2" fmla="*/ 1142998 w 1142998"/>
              <a:gd name="connsiteY2" fmla="*/ 1142998 h 1142998"/>
              <a:gd name="connsiteX3" fmla="*/ 0 w 1142998"/>
              <a:gd name="connsiteY3" fmla="*/ 1142998 h 1142998"/>
            </a:gdLst>
            <a:ahLst/>
            <a:cxnLst>
              <a:cxn ang="0">
                <a:pos x="connsiteX0" y="connsiteY0"/>
              </a:cxn>
              <a:cxn ang="0">
                <a:pos x="connsiteX1" y="connsiteY1"/>
              </a:cxn>
              <a:cxn ang="0">
                <a:pos x="connsiteX2" y="connsiteY2"/>
              </a:cxn>
              <a:cxn ang="0">
                <a:pos x="connsiteX3" y="connsiteY3"/>
              </a:cxn>
            </a:cxnLst>
            <a:rect l="l" t="t" r="r" b="b"/>
            <a:pathLst>
              <a:path w="1142998" h="1142998">
                <a:moveTo>
                  <a:pt x="0" y="0"/>
                </a:moveTo>
                <a:lnTo>
                  <a:pt x="1142998" y="0"/>
                </a:lnTo>
                <a:lnTo>
                  <a:pt x="1142998" y="1142998"/>
                </a:lnTo>
                <a:lnTo>
                  <a:pt x="0" y="1142998"/>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b="1" dirty="0">
              <a:solidFill>
                <a:schemeClr val="tx1"/>
              </a:solidFill>
            </a:endParaRPr>
          </a:p>
        </p:txBody>
      </p:sp>
      <p:sp>
        <p:nvSpPr>
          <p:cNvPr id="20" name="Rectangle 16"/>
          <p:cNvSpPr/>
          <p:nvPr/>
        </p:nvSpPr>
        <p:spPr>
          <a:xfrm rot="10800000">
            <a:off x="2330354" y="1278934"/>
            <a:ext cx="468878" cy="785016"/>
          </a:xfrm>
          <a:custGeom>
            <a:avLst/>
            <a:gdLst>
              <a:gd name="connsiteX0" fmla="*/ 0 w 1142998"/>
              <a:gd name="connsiteY0" fmla="*/ 0 h 1142998"/>
              <a:gd name="connsiteX1" fmla="*/ 1142998 w 1142998"/>
              <a:gd name="connsiteY1" fmla="*/ 0 h 1142998"/>
              <a:gd name="connsiteX2" fmla="*/ 1142998 w 1142998"/>
              <a:gd name="connsiteY2" fmla="*/ 1142998 h 1142998"/>
              <a:gd name="connsiteX3" fmla="*/ 0 w 1142998"/>
              <a:gd name="connsiteY3" fmla="*/ 1142998 h 1142998"/>
              <a:gd name="connsiteX4" fmla="*/ 0 w 1142998"/>
              <a:gd name="connsiteY4" fmla="*/ 0 h 1142998"/>
              <a:gd name="connsiteX0" fmla="*/ 0 w 1142998"/>
              <a:gd name="connsiteY0" fmla="*/ 0 h 1142998"/>
              <a:gd name="connsiteX1" fmla="*/ 1142998 w 1142998"/>
              <a:gd name="connsiteY1" fmla="*/ 0 h 1142998"/>
              <a:gd name="connsiteX2" fmla="*/ 1142998 w 1142998"/>
              <a:gd name="connsiteY2" fmla="*/ 1142998 h 1142998"/>
              <a:gd name="connsiteX3" fmla="*/ 0 w 1142998"/>
              <a:gd name="connsiteY3" fmla="*/ 1142998 h 1142998"/>
              <a:gd name="connsiteX4" fmla="*/ 91440 w 1142998"/>
              <a:gd name="connsiteY4" fmla="*/ 91440 h 1142998"/>
              <a:gd name="connsiteX0" fmla="*/ 0 w 1142998"/>
              <a:gd name="connsiteY0" fmla="*/ 0 h 1142998"/>
              <a:gd name="connsiteX1" fmla="*/ 1142998 w 1142998"/>
              <a:gd name="connsiteY1" fmla="*/ 0 h 1142998"/>
              <a:gd name="connsiteX2" fmla="*/ 1142998 w 1142998"/>
              <a:gd name="connsiteY2" fmla="*/ 1142998 h 1142998"/>
              <a:gd name="connsiteX3" fmla="*/ 0 w 1142998"/>
              <a:gd name="connsiteY3" fmla="*/ 1142998 h 1142998"/>
            </a:gdLst>
            <a:ahLst/>
            <a:cxnLst>
              <a:cxn ang="0">
                <a:pos x="connsiteX0" y="connsiteY0"/>
              </a:cxn>
              <a:cxn ang="0">
                <a:pos x="connsiteX1" y="connsiteY1"/>
              </a:cxn>
              <a:cxn ang="0">
                <a:pos x="connsiteX2" y="connsiteY2"/>
              </a:cxn>
              <a:cxn ang="0">
                <a:pos x="connsiteX3" y="connsiteY3"/>
              </a:cxn>
            </a:cxnLst>
            <a:rect l="l" t="t" r="r" b="b"/>
            <a:pathLst>
              <a:path w="1142998" h="1142998">
                <a:moveTo>
                  <a:pt x="0" y="0"/>
                </a:moveTo>
                <a:lnTo>
                  <a:pt x="1142998" y="0"/>
                </a:lnTo>
                <a:lnTo>
                  <a:pt x="1142998" y="1142998"/>
                </a:lnTo>
                <a:lnTo>
                  <a:pt x="0" y="1142998"/>
                </a:lnTo>
              </a:path>
            </a:pathLst>
          </a:custGeom>
          <a:noFill/>
          <a:ln w="57150">
            <a:solidFill>
              <a:schemeClr val="tx1"/>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b="1" dirty="0">
              <a:solidFill>
                <a:schemeClr val="tx1"/>
              </a:solidFill>
            </a:endParaRPr>
          </a:p>
        </p:txBody>
      </p:sp>
      <p:cxnSp>
        <p:nvCxnSpPr>
          <p:cNvPr id="21" name="Straight Connector 20"/>
          <p:cNvCxnSpPr/>
          <p:nvPr/>
        </p:nvCxnSpPr>
        <p:spPr>
          <a:xfrm>
            <a:off x="2750953" y="1278934"/>
            <a:ext cx="308303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14770" y="2063950"/>
            <a:ext cx="488782" cy="0"/>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51368" y="2506019"/>
            <a:ext cx="1492079" cy="4315"/>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5348" y="876300"/>
            <a:ext cx="1648112" cy="430887"/>
          </a:xfrm>
          <a:prstGeom prst="rect">
            <a:avLst/>
          </a:prstGeom>
          <a:noFill/>
        </p:spPr>
        <p:txBody>
          <a:bodyPr wrap="square" rtlCol="0">
            <a:spAutoFit/>
          </a:bodyPr>
          <a:lstStyle/>
          <a:p>
            <a:pPr algn="ctr"/>
            <a:r>
              <a:rPr lang="en-US" sz="2200" b="1" dirty="0"/>
              <a:t>Inputs</a:t>
            </a:r>
          </a:p>
        </p:txBody>
      </p:sp>
      <p:sp>
        <p:nvSpPr>
          <p:cNvPr id="31" name="TextBox 30"/>
          <p:cNvSpPr txBox="1"/>
          <p:nvPr/>
        </p:nvSpPr>
        <p:spPr>
          <a:xfrm>
            <a:off x="6719744" y="955201"/>
            <a:ext cx="1648112" cy="430887"/>
          </a:xfrm>
          <a:prstGeom prst="rect">
            <a:avLst/>
          </a:prstGeom>
          <a:noFill/>
        </p:spPr>
        <p:txBody>
          <a:bodyPr wrap="square" rtlCol="0">
            <a:spAutoFit/>
          </a:bodyPr>
          <a:lstStyle/>
          <a:p>
            <a:pPr algn="ctr"/>
            <a:r>
              <a:rPr lang="en-US" sz="2200" b="1" dirty="0"/>
              <a:t>Outputs</a:t>
            </a:r>
          </a:p>
        </p:txBody>
      </p:sp>
      <p:sp>
        <p:nvSpPr>
          <p:cNvPr id="32" name="Rounded Rectangle 31"/>
          <p:cNvSpPr/>
          <p:nvPr/>
        </p:nvSpPr>
        <p:spPr>
          <a:xfrm>
            <a:off x="4503552" y="2501704"/>
            <a:ext cx="1142998" cy="558604"/>
          </a:xfrm>
          <a:prstGeom prst="roundRect">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rPr>
              <a:t>Registers</a:t>
            </a:r>
          </a:p>
        </p:txBody>
      </p:sp>
      <p:sp>
        <p:nvSpPr>
          <p:cNvPr id="33" name="Rounded Rectangle 32"/>
          <p:cNvSpPr/>
          <p:nvPr/>
        </p:nvSpPr>
        <p:spPr>
          <a:xfrm>
            <a:off x="2799232" y="1690714"/>
            <a:ext cx="1251518" cy="807017"/>
          </a:xfrm>
          <a:prstGeom prst="round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a:solidFill>
                  <a:schemeClr val="bg1"/>
                </a:solidFill>
              </a:rPr>
              <a:t>Control</a:t>
            </a:r>
            <a:endParaRPr lang="en-US" sz="1400" b="1" dirty="0">
              <a:solidFill>
                <a:schemeClr val="bg1"/>
              </a:solidFill>
            </a:endParaRPr>
          </a:p>
        </p:txBody>
      </p:sp>
      <p:cxnSp>
        <p:nvCxnSpPr>
          <p:cNvPr id="35" name="Straight Connector 34"/>
          <p:cNvCxnSpPr/>
          <p:nvPr/>
        </p:nvCxnSpPr>
        <p:spPr>
          <a:xfrm>
            <a:off x="4014771" y="2781299"/>
            <a:ext cx="488782" cy="0"/>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26" name="Picture 2" desc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104" y="2501704"/>
            <a:ext cx="1539811" cy="15398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ge result for computer mouse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403" y="1545375"/>
            <a:ext cx="1484550" cy="83013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a:blip r:embed="rId7"/>
          <a:stretch>
            <a:fillRect/>
          </a:stretch>
        </p:blipFill>
        <p:spPr>
          <a:xfrm flipH="1">
            <a:off x="220492" y="2333409"/>
            <a:ext cx="783985" cy="1062173"/>
          </a:xfrm>
          <a:prstGeom prst="rect">
            <a:avLst/>
          </a:prstGeom>
        </p:spPr>
      </p:pic>
      <p:pic>
        <p:nvPicPr>
          <p:cNvPr id="1030" name="Picture 6" desc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75121" y="1415251"/>
            <a:ext cx="1371600" cy="12399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ge result for speaker clip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32124" y="2373264"/>
            <a:ext cx="935186" cy="742211"/>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16"/>
          <p:cNvSpPr/>
          <p:nvPr/>
        </p:nvSpPr>
        <p:spPr>
          <a:xfrm>
            <a:off x="5638538" y="1278932"/>
            <a:ext cx="541415" cy="1502367"/>
          </a:xfrm>
          <a:custGeom>
            <a:avLst/>
            <a:gdLst>
              <a:gd name="connsiteX0" fmla="*/ 0 w 1142998"/>
              <a:gd name="connsiteY0" fmla="*/ 0 h 1142998"/>
              <a:gd name="connsiteX1" fmla="*/ 1142998 w 1142998"/>
              <a:gd name="connsiteY1" fmla="*/ 0 h 1142998"/>
              <a:gd name="connsiteX2" fmla="*/ 1142998 w 1142998"/>
              <a:gd name="connsiteY2" fmla="*/ 1142998 h 1142998"/>
              <a:gd name="connsiteX3" fmla="*/ 0 w 1142998"/>
              <a:gd name="connsiteY3" fmla="*/ 1142998 h 1142998"/>
              <a:gd name="connsiteX4" fmla="*/ 0 w 1142998"/>
              <a:gd name="connsiteY4" fmla="*/ 0 h 1142998"/>
              <a:gd name="connsiteX0" fmla="*/ 0 w 1142998"/>
              <a:gd name="connsiteY0" fmla="*/ 0 h 1142998"/>
              <a:gd name="connsiteX1" fmla="*/ 1142998 w 1142998"/>
              <a:gd name="connsiteY1" fmla="*/ 0 h 1142998"/>
              <a:gd name="connsiteX2" fmla="*/ 1142998 w 1142998"/>
              <a:gd name="connsiteY2" fmla="*/ 1142998 h 1142998"/>
              <a:gd name="connsiteX3" fmla="*/ 0 w 1142998"/>
              <a:gd name="connsiteY3" fmla="*/ 1142998 h 1142998"/>
              <a:gd name="connsiteX4" fmla="*/ 91440 w 1142998"/>
              <a:gd name="connsiteY4" fmla="*/ 91440 h 1142998"/>
              <a:gd name="connsiteX0" fmla="*/ 0 w 1142998"/>
              <a:gd name="connsiteY0" fmla="*/ 0 h 1142998"/>
              <a:gd name="connsiteX1" fmla="*/ 1142998 w 1142998"/>
              <a:gd name="connsiteY1" fmla="*/ 0 h 1142998"/>
              <a:gd name="connsiteX2" fmla="*/ 1142998 w 1142998"/>
              <a:gd name="connsiteY2" fmla="*/ 1142998 h 1142998"/>
              <a:gd name="connsiteX3" fmla="*/ 0 w 1142998"/>
              <a:gd name="connsiteY3" fmla="*/ 1142998 h 1142998"/>
            </a:gdLst>
            <a:ahLst/>
            <a:cxnLst>
              <a:cxn ang="0">
                <a:pos x="connsiteX0" y="connsiteY0"/>
              </a:cxn>
              <a:cxn ang="0">
                <a:pos x="connsiteX1" y="connsiteY1"/>
              </a:cxn>
              <a:cxn ang="0">
                <a:pos x="connsiteX2" y="connsiteY2"/>
              </a:cxn>
              <a:cxn ang="0">
                <a:pos x="connsiteX3" y="connsiteY3"/>
              </a:cxn>
            </a:cxnLst>
            <a:rect l="l" t="t" r="r" b="b"/>
            <a:pathLst>
              <a:path w="1142998" h="1142998">
                <a:moveTo>
                  <a:pt x="0" y="0"/>
                </a:moveTo>
                <a:lnTo>
                  <a:pt x="1142998" y="0"/>
                </a:lnTo>
                <a:lnTo>
                  <a:pt x="1142998" y="1142998"/>
                </a:lnTo>
                <a:lnTo>
                  <a:pt x="0" y="1142998"/>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b="1" dirty="0">
              <a:solidFill>
                <a:schemeClr val="tx1"/>
              </a:solidFill>
            </a:endParaRPr>
          </a:p>
        </p:txBody>
      </p:sp>
      <p:sp>
        <p:nvSpPr>
          <p:cNvPr id="49" name="Rounded Rectangle 48"/>
          <p:cNvSpPr/>
          <p:nvPr/>
        </p:nvSpPr>
        <p:spPr>
          <a:xfrm>
            <a:off x="2799232" y="2497732"/>
            <a:ext cx="1251518" cy="557186"/>
          </a:xfrm>
          <a:prstGeom prst="round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a:solidFill>
                  <a:schemeClr val="bg1"/>
                </a:solidFill>
              </a:rPr>
              <a:t>ALU</a:t>
            </a:r>
            <a:endParaRPr lang="en-US" sz="1400" b="1" dirty="0">
              <a:solidFill>
                <a:schemeClr val="bg1"/>
              </a:solidFill>
            </a:endParaRPr>
          </a:p>
        </p:txBody>
      </p:sp>
      <p:sp>
        <p:nvSpPr>
          <p:cNvPr id="54" name="TextBox 53"/>
          <p:cNvSpPr txBox="1"/>
          <p:nvPr/>
        </p:nvSpPr>
        <p:spPr>
          <a:xfrm>
            <a:off x="4292469" y="3055382"/>
            <a:ext cx="1648112" cy="430887"/>
          </a:xfrm>
          <a:prstGeom prst="rect">
            <a:avLst/>
          </a:prstGeom>
          <a:noFill/>
        </p:spPr>
        <p:txBody>
          <a:bodyPr wrap="square" rtlCol="0">
            <a:spAutoFit/>
          </a:bodyPr>
          <a:lstStyle/>
          <a:p>
            <a:pPr algn="ctr"/>
            <a:r>
              <a:rPr lang="en-US" sz="2200" b="1" dirty="0"/>
              <a:t>State</a:t>
            </a:r>
          </a:p>
        </p:txBody>
      </p:sp>
      <p:sp>
        <p:nvSpPr>
          <p:cNvPr id="55" name="TextBox 54"/>
          <p:cNvSpPr txBox="1"/>
          <p:nvPr/>
        </p:nvSpPr>
        <p:spPr>
          <a:xfrm>
            <a:off x="2601487" y="3051067"/>
            <a:ext cx="1648112" cy="769441"/>
          </a:xfrm>
          <a:prstGeom prst="rect">
            <a:avLst/>
          </a:prstGeom>
          <a:noFill/>
        </p:spPr>
        <p:txBody>
          <a:bodyPr wrap="square" rtlCol="0">
            <a:spAutoFit/>
          </a:bodyPr>
          <a:lstStyle/>
          <a:p>
            <a:pPr algn="ctr"/>
            <a:r>
              <a:rPr lang="en-US" sz="2200" b="1" dirty="0"/>
              <a:t>Transition Logic</a:t>
            </a:r>
          </a:p>
        </p:txBody>
      </p:sp>
    </p:spTree>
    <p:extLst>
      <p:ext uri="{BB962C8B-B14F-4D97-AF65-F5344CB8AC3E}">
        <p14:creationId xmlns:p14="http://schemas.microsoft.com/office/powerpoint/2010/main" val="186746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500"/>
                                  </p:stCondLst>
                                  <p:childTnLst>
                                    <p:set>
                                      <p:cBhvr>
                                        <p:cTn id="11" dur="1" fill="hold">
                                          <p:stCondLst>
                                            <p:cond delay="0"/>
                                          </p:stCondLst>
                                        </p:cTn>
                                        <p:tgtEl>
                                          <p:spTgt spid="1026"/>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500"/>
                                  </p:stCondLst>
                                  <p:childTnLst>
                                    <p:set>
                                      <p:cBhvr>
                                        <p:cTn id="14" dur="1" fill="hold">
                                          <p:stCondLst>
                                            <p:cond delay="0"/>
                                          </p:stCondLst>
                                        </p:cTn>
                                        <p:tgtEl>
                                          <p:spTgt spid="39"/>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500"/>
                                  </p:stCondLst>
                                  <p:childTnLst>
                                    <p:set>
                                      <p:cBhvr>
                                        <p:cTn id="17" dur="1" fill="hold">
                                          <p:stCondLst>
                                            <p:cond delay="0"/>
                                          </p:stCondLst>
                                        </p:cTn>
                                        <p:tgtEl>
                                          <p:spTgt spid="10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nodeType="afterEffect">
                                  <p:stCondLst>
                                    <p:cond delay="500"/>
                                  </p:stCondLst>
                                  <p:childTnLst>
                                    <p:set>
                                      <p:cBhvr>
                                        <p:cTn id="54" dur="1" fill="hold">
                                          <p:stCondLst>
                                            <p:cond delay="0"/>
                                          </p:stCondLst>
                                        </p:cTn>
                                        <p:tgtEl>
                                          <p:spTgt spid="1030"/>
                                        </p:tgtEl>
                                        <p:attrNameLst>
                                          <p:attrName>style.visibility</p:attrName>
                                        </p:attrNameLst>
                                      </p:cBhvr>
                                      <p:to>
                                        <p:strVal val="visible"/>
                                      </p:to>
                                    </p:set>
                                  </p:childTnLst>
                                </p:cTn>
                              </p:par>
                            </p:childTnLst>
                          </p:cTn>
                        </p:par>
                        <p:par>
                          <p:cTn id="55" fill="hold">
                            <p:stCondLst>
                              <p:cond delay="500"/>
                            </p:stCondLst>
                            <p:childTnLst>
                              <p:par>
                                <p:cTn id="56" presetID="1" presetClass="entr" presetSubtype="0" fill="hold" nodeType="afterEffect">
                                  <p:stCondLst>
                                    <p:cond delay="500"/>
                                  </p:stCondLst>
                                  <p:childTnLst>
                                    <p:set>
                                      <p:cBhvr>
                                        <p:cTn id="57" dur="1" fill="hold">
                                          <p:stCondLst>
                                            <p:cond delay="0"/>
                                          </p:stCondLst>
                                        </p:cTn>
                                        <p:tgtEl>
                                          <p:spTgt spid="103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5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7"/>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nodeType="afterEffect">
                                  <p:stCondLst>
                                    <p:cond delay="500"/>
                                  </p:stCondLst>
                                  <p:childTnLst>
                                    <p:set>
                                      <p:cBhvr>
                                        <p:cTn id="72" dur="1" fill="hold">
                                          <p:stCondLst>
                                            <p:cond delay="0"/>
                                          </p:stCondLst>
                                        </p:cTn>
                                        <p:tgtEl>
                                          <p:spTgt spid="58"/>
                                        </p:tgtEl>
                                        <p:attrNameLst>
                                          <p:attrName>style.visibility</p:attrName>
                                        </p:attrNameLst>
                                      </p:cBhvr>
                                      <p:to>
                                        <p:strVal val="visible"/>
                                      </p:to>
                                    </p:set>
                                  </p:childTnLst>
                                </p:cTn>
                              </p:par>
                            </p:childTnLst>
                          </p:cTn>
                        </p:par>
                        <p:par>
                          <p:cTn id="73" fill="hold">
                            <p:stCondLst>
                              <p:cond delay="500"/>
                            </p:stCondLst>
                            <p:childTnLst>
                              <p:par>
                                <p:cTn id="74" presetID="1" presetClass="entr" presetSubtype="0" fill="hold" nodeType="afterEffect">
                                  <p:stCondLst>
                                    <p:cond delay="500"/>
                                  </p:stCondLst>
                                  <p:childTnLst>
                                    <p:set>
                                      <p:cBhvr>
                                        <p:cTn id="75" dur="1" fill="hold">
                                          <p:stCondLst>
                                            <p:cond delay="0"/>
                                          </p:stCondLst>
                                        </p:cTn>
                                        <p:tgtEl>
                                          <p:spTgt spid="56"/>
                                        </p:tgtEl>
                                        <p:attrNameLst>
                                          <p:attrName>style.visibility</p:attrName>
                                        </p:attrNameLst>
                                      </p:cBhvr>
                                      <p:to>
                                        <p:strVal val="visible"/>
                                      </p:to>
                                    </p:set>
                                  </p:childTnLst>
                                </p:cTn>
                              </p:par>
                            </p:childTnLst>
                          </p:cTn>
                        </p:par>
                        <p:par>
                          <p:cTn id="76" fill="hold">
                            <p:stCondLst>
                              <p:cond delay="1000"/>
                            </p:stCondLst>
                            <p:childTnLst>
                              <p:par>
                                <p:cTn id="77" presetID="1" presetClass="entr" presetSubtype="0" fill="hold" nodeType="afterEffect">
                                  <p:stCondLst>
                                    <p:cond delay="500"/>
                                  </p:stCondLst>
                                  <p:childTnLst>
                                    <p:set>
                                      <p:cBhvr>
                                        <p:cTn id="78" dur="1" fill="hold">
                                          <p:stCondLst>
                                            <p:cond delay="0"/>
                                          </p:stCondLst>
                                        </p:cTn>
                                        <p:tgtEl>
                                          <p:spTgt spid="59"/>
                                        </p:tgtEl>
                                        <p:attrNameLst>
                                          <p:attrName>style.visibility</p:attrName>
                                        </p:attrNameLst>
                                      </p:cBhvr>
                                      <p:to>
                                        <p:strVal val="visible"/>
                                      </p:to>
                                    </p:set>
                                  </p:childTnLst>
                                </p:cTn>
                              </p:par>
                            </p:childTnLst>
                          </p:cTn>
                        </p:par>
                        <p:par>
                          <p:cTn id="79" fill="hold">
                            <p:stCondLst>
                              <p:cond delay="1500"/>
                            </p:stCondLst>
                            <p:childTnLst>
                              <p:par>
                                <p:cTn id="80" presetID="1" presetClass="entr" presetSubtype="0" fill="hold" nodeType="afterEffect">
                                  <p:stCondLst>
                                    <p:cond delay="500"/>
                                  </p:stCondLst>
                                  <p:childTnLst>
                                    <p:set>
                                      <p:cBhvr>
                                        <p:cTn id="81"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5" grpId="0" animBg="1"/>
      <p:bldP spid="19" grpId="0" animBg="1"/>
      <p:bldP spid="20" grpId="0" animBg="1"/>
      <p:bldP spid="25" grpId="0"/>
      <p:bldP spid="31" grpId="0"/>
      <p:bldP spid="32" grpId="0" animBg="1"/>
      <p:bldP spid="33" grpId="0" animBg="1"/>
      <p:bldP spid="48" grpId="0" animBg="1"/>
      <p:bldP spid="49" grpId="0" animBg="1"/>
      <p:bldP spid="54"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lots of states</a:t>
            </a:r>
          </a:p>
        </p:txBody>
      </p:sp>
      <p:sp>
        <p:nvSpPr>
          <p:cNvPr id="3" name="Content Placeholder 2"/>
          <p:cNvSpPr>
            <a:spLocks noGrp="1"/>
          </p:cNvSpPr>
          <p:nvPr>
            <p:ph idx="1"/>
          </p:nvPr>
        </p:nvSpPr>
        <p:spPr/>
        <p:txBody>
          <a:bodyPr/>
          <a:lstStyle/>
          <a:p>
            <a:r>
              <a:rPr lang="en-US" dirty="0"/>
              <a:t>your whole computer is an FSM :^)</a:t>
            </a:r>
          </a:p>
          <a:p>
            <a:r>
              <a:rPr lang="en-US" dirty="0"/>
              <a:t>with 4GB RAM, 32 32-bit registers, plus some more registers in there, and all the input/output devices have memory and </a:t>
            </a:r>
            <a:r>
              <a:rPr lang="en-US" dirty="0" err="1"/>
              <a:t>regs</a:t>
            </a:r>
            <a:r>
              <a:rPr lang="mr-IN" dirty="0"/>
              <a:t>…</a:t>
            </a:r>
            <a:endParaRPr lang="en-US" dirty="0"/>
          </a:p>
          <a:p>
            <a:r>
              <a:rPr lang="en-US" dirty="0"/>
              <a:t>we're talking somewhere on the order of </a:t>
            </a:r>
            <a:r>
              <a:rPr lang="en-US" dirty="0" err="1"/>
              <a:t>uhhhhh</a:t>
            </a:r>
            <a:endParaRPr lang="en-US" dirty="0"/>
          </a:p>
          <a:p>
            <a:pPr marL="0" indent="0" algn="ctr">
              <a:buNone/>
            </a:pPr>
            <a:r>
              <a:rPr lang="en-US" sz="4000" b="1" dirty="0"/>
              <a:t>2</a:t>
            </a:r>
            <a:r>
              <a:rPr lang="cs-CZ" sz="4000" b="1" baseline="30000" dirty="0"/>
              <a:t>137438954496 </a:t>
            </a:r>
            <a:r>
              <a:rPr lang="cs-CZ" sz="4000" b="1" dirty="0" err="1"/>
              <a:t>states</a:t>
            </a:r>
            <a:endParaRPr lang="en-US" dirty="0"/>
          </a:p>
          <a:p>
            <a:pPr lvl="1"/>
            <a:r>
              <a:rPr lang="en-US" dirty="0"/>
              <a:t>that is, 2 to the "number of </a:t>
            </a:r>
            <a:r>
              <a:rPr lang="en-US" b="1" dirty="0"/>
              <a:t>bits</a:t>
            </a:r>
            <a:r>
              <a:rPr lang="en-US" dirty="0"/>
              <a:t> of storage" states.</a:t>
            </a:r>
          </a:p>
          <a:p>
            <a:r>
              <a:rPr lang="en-US" dirty="0"/>
              <a:t>it's a </a:t>
            </a:r>
            <a:r>
              <a:rPr lang="en-US" i="1" dirty="0"/>
              <a:t>finite number of states</a:t>
            </a:r>
            <a:r>
              <a:rPr lang="en-US" dirty="0"/>
              <a:t> but it's so ridiculously huge that it's </a:t>
            </a:r>
            <a:r>
              <a:rPr lang="en-US" i="1" dirty="0"/>
              <a:t>practically </a:t>
            </a:r>
            <a:r>
              <a:rPr lang="en-US" dirty="0"/>
              <a:t>infinite</a:t>
            </a:r>
          </a:p>
        </p:txBody>
      </p:sp>
      <p:sp>
        <p:nvSpPr>
          <p:cNvPr id="5" name="Footer Placeholder 4"/>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16</a:t>
            </a:fld>
            <a:endParaRPr lang="en-US"/>
          </a:p>
        </p:txBody>
      </p:sp>
    </p:spTree>
    <p:extLst>
      <p:ext uri="{BB962C8B-B14F-4D97-AF65-F5344CB8AC3E}">
        <p14:creationId xmlns:p14="http://schemas.microsoft.com/office/powerpoint/2010/main" val="294372176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9F3E-457A-5A4C-BEF6-01853C661431}"/>
              </a:ext>
            </a:extLst>
          </p:cNvPr>
          <p:cNvSpPr>
            <a:spLocks noGrp="1"/>
          </p:cNvSpPr>
          <p:nvPr>
            <p:ph type="title"/>
          </p:nvPr>
        </p:nvSpPr>
        <p:spPr/>
        <p:txBody>
          <a:bodyPr/>
          <a:lstStyle/>
          <a:p>
            <a:r>
              <a:rPr lang="en-US" dirty="0"/>
              <a:t>What's the limit?</a:t>
            </a:r>
          </a:p>
        </p:txBody>
      </p:sp>
      <p:sp>
        <p:nvSpPr>
          <p:cNvPr id="3" name="Content Placeholder 2">
            <a:extLst>
              <a:ext uri="{FF2B5EF4-FFF2-40B4-BE49-F238E27FC236}">
                <a16:creationId xmlns:a16="http://schemas.microsoft.com/office/drawing/2014/main" id="{E5DBB277-A8AA-9740-97D3-15CA409DFAC8}"/>
              </a:ext>
            </a:extLst>
          </p:cNvPr>
          <p:cNvSpPr>
            <a:spLocks noGrp="1"/>
          </p:cNvSpPr>
          <p:nvPr>
            <p:ph idx="1"/>
          </p:nvPr>
        </p:nvSpPr>
        <p:spPr/>
        <p:txBody>
          <a:bodyPr/>
          <a:lstStyle/>
          <a:p>
            <a:r>
              <a:rPr lang="en-US" dirty="0"/>
              <a:t>well... </a:t>
            </a:r>
            <a:r>
              <a:rPr lang="en-US" i="1" dirty="0"/>
              <a:t>theoretically </a:t>
            </a:r>
            <a:r>
              <a:rPr lang="en-US" dirty="0"/>
              <a:t>speaking, they're limited.</a:t>
            </a:r>
          </a:p>
          <a:p>
            <a:pPr lvl="1"/>
            <a:r>
              <a:rPr lang="en-US" dirty="0"/>
              <a:t>there are some problems that cannot be solved with a finite number of states.</a:t>
            </a:r>
          </a:p>
          <a:p>
            <a:pPr lvl="1"/>
            <a:r>
              <a:rPr lang="en-US" dirty="0"/>
              <a:t>they are </a:t>
            </a:r>
            <a:r>
              <a:rPr lang="en-US" b="1" dirty="0"/>
              <a:t>not Turing-complete</a:t>
            </a:r>
            <a:r>
              <a:rPr lang="en-US" dirty="0"/>
              <a:t> in the strictest sense.</a:t>
            </a:r>
          </a:p>
          <a:p>
            <a:r>
              <a:rPr lang="en-US" dirty="0"/>
              <a:t>but </a:t>
            </a:r>
            <a:r>
              <a:rPr lang="en-US" i="1" dirty="0"/>
              <a:t>in reality, </a:t>
            </a:r>
            <a:r>
              <a:rPr lang="en-US" dirty="0"/>
              <a:t>nothing is infinite, so…</a:t>
            </a:r>
            <a:endParaRPr lang="en-US" i="1" dirty="0"/>
          </a:p>
          <a:p>
            <a:pPr lvl="1"/>
            <a:r>
              <a:rPr lang="en-US" dirty="0"/>
              <a:t>for all </a:t>
            </a:r>
            <a:r>
              <a:rPr lang="en-US" i="1" dirty="0"/>
              <a:t>practical</a:t>
            </a:r>
            <a:r>
              <a:rPr lang="en-US" dirty="0"/>
              <a:t> purposes, </a:t>
            </a:r>
            <a:r>
              <a:rPr lang="en-US" b="1" dirty="0"/>
              <a:t>they can do anything.</a:t>
            </a:r>
          </a:p>
          <a:p>
            <a:pPr lvl="1"/>
            <a:r>
              <a:rPr lang="en-US" dirty="0"/>
              <a:t>put enough of them together, and you get a computer.</a:t>
            </a:r>
          </a:p>
          <a:p>
            <a:pPr lvl="2"/>
            <a:r>
              <a:rPr lang="en-US" dirty="0"/>
              <a:t>or a universe. </a:t>
            </a:r>
            <a:r>
              <a:rPr lang="en-US" i="1" dirty="0"/>
              <a:t>maybe.</a:t>
            </a:r>
          </a:p>
          <a:p>
            <a:r>
              <a:rPr lang="en-US" dirty="0"/>
              <a:t>I'm summing up a lot of CS 1502 in a few lines, so… spoilers!</a:t>
            </a:r>
          </a:p>
        </p:txBody>
      </p:sp>
      <p:sp>
        <p:nvSpPr>
          <p:cNvPr id="4" name="Footer Placeholder 3">
            <a:extLst>
              <a:ext uri="{FF2B5EF4-FFF2-40B4-BE49-F238E27FC236}">
                <a16:creationId xmlns:a16="http://schemas.microsoft.com/office/drawing/2014/main" id="{F716E1EE-DAF6-D54F-B050-EC36865A80DB}"/>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C30D9966-4CE1-D84F-A210-8E8526CED660}"/>
              </a:ext>
            </a:extLst>
          </p:cNvPr>
          <p:cNvSpPr>
            <a:spLocks noGrp="1"/>
          </p:cNvSpPr>
          <p:nvPr>
            <p:ph type="sldNum" sz="quarter" idx="12"/>
          </p:nvPr>
        </p:nvSpPr>
        <p:spPr/>
        <p:txBody>
          <a:bodyPr/>
          <a:lstStyle/>
          <a:p>
            <a:fld id="{3552B95B-556F-44BD-91A5-D80C1B9E2BB3}" type="slidenum">
              <a:rPr lang="en-US" smtClean="0"/>
              <a:pPr/>
              <a:t>17</a:t>
            </a:fld>
            <a:endParaRPr lang="en-US"/>
          </a:p>
        </p:txBody>
      </p:sp>
    </p:spTree>
    <p:extLst>
      <p:ext uri="{BB962C8B-B14F-4D97-AF65-F5344CB8AC3E}">
        <p14:creationId xmlns:p14="http://schemas.microsoft.com/office/powerpoint/2010/main" val="3961201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Multiplication</a:t>
            </a:r>
            <a:br>
              <a:rPr lang="en-US" dirty="0"/>
            </a:br>
            <a:r>
              <a:rPr lang="en-US" sz="900" dirty="0"/>
              <a:t>time check: ≤45 min</a:t>
            </a:r>
            <a:endParaRPr lang="en-US" dirty="0"/>
          </a:p>
        </p:txBody>
      </p:sp>
      <p:sp>
        <p:nvSpPr>
          <p:cNvPr id="4" name="Footer Placeholder 3"/>
          <p:cNvSpPr>
            <a:spLocks noGrp="1"/>
          </p:cNvSpPr>
          <p:nvPr>
            <p:ph type="ftr" sz="quarter" idx="11"/>
          </p:nvPr>
        </p:nvSpPr>
        <p:spPr/>
        <p:txBody>
          <a:bodyPr/>
          <a:lstStyle/>
          <a:p>
            <a:r>
              <a:rPr lang="is-IS"/>
              <a:t>CS447</a:t>
            </a:r>
            <a:endParaRPr lang="en-US" dirty="0"/>
          </a:p>
        </p:txBody>
      </p:sp>
      <p:sp>
        <p:nvSpPr>
          <p:cNvPr id="5" name="Slide Number Placeholder 4"/>
          <p:cNvSpPr>
            <a:spLocks noGrp="1"/>
          </p:cNvSpPr>
          <p:nvPr>
            <p:ph type="sldNum" sz="quarter" idx="12"/>
          </p:nvPr>
        </p:nvSpPr>
        <p:spPr/>
        <p:txBody>
          <a:bodyPr/>
          <a:lstStyle/>
          <a:p>
            <a:fld id="{3552B95B-556F-44BD-91A5-D80C1B9E2BB3}" type="slidenum">
              <a:rPr lang="en-US" smtClean="0"/>
              <a:pPr/>
              <a:t>18</a:t>
            </a:fld>
            <a:endParaRPr lang="en-US"/>
          </a:p>
        </p:txBody>
      </p:sp>
    </p:spTree>
    <p:extLst>
      <p:ext uri="{BB962C8B-B14F-4D97-AF65-F5344CB8AC3E}">
        <p14:creationId xmlns:p14="http://schemas.microsoft.com/office/powerpoint/2010/main" val="22275142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Multiplication by repeated addition</a:t>
            </a:r>
          </a:p>
        </p:txBody>
      </p:sp>
      <p:sp>
        <p:nvSpPr>
          <p:cNvPr id="3" name="Content Placeholder 2"/>
          <p:cNvSpPr>
            <a:spLocks noGrp="1"/>
          </p:cNvSpPr>
          <p:nvPr>
            <p:ph idx="1"/>
          </p:nvPr>
        </p:nvSpPr>
        <p:spPr>
          <a:xfrm>
            <a:off x="152400" y="495302"/>
            <a:ext cx="8763000" cy="467752"/>
          </a:xfrm>
        </p:spPr>
        <p:txBody>
          <a:bodyPr/>
          <a:lstStyle/>
          <a:p>
            <a:r>
              <a:rPr lang="en-US" dirty="0"/>
              <a:t>in A × B, the </a:t>
            </a:r>
            <a:r>
              <a:rPr lang="en-US" b="1" dirty="0"/>
              <a:t>product </a:t>
            </a:r>
            <a:r>
              <a:rPr lang="en-US" dirty="0"/>
              <a:t>(answer) is "A copies of B, added together"</a:t>
            </a:r>
          </a:p>
        </p:txBody>
      </p:sp>
      <p:sp>
        <p:nvSpPr>
          <p:cNvPr id="5" name="Footer Placeholder 4"/>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19</a:t>
            </a:fld>
            <a:endParaRPr lang="en-US"/>
          </a:p>
        </p:txBody>
      </p:sp>
      <p:sp>
        <p:nvSpPr>
          <p:cNvPr id="8" name="TextBox 7"/>
          <p:cNvSpPr txBox="1"/>
          <p:nvPr/>
        </p:nvSpPr>
        <p:spPr>
          <a:xfrm>
            <a:off x="3270641" y="977325"/>
            <a:ext cx="1568058" cy="584775"/>
          </a:xfrm>
          <a:prstGeom prst="rect">
            <a:avLst/>
          </a:prstGeom>
          <a:noFill/>
        </p:spPr>
        <p:txBody>
          <a:bodyPr wrap="none" rtlCol="0">
            <a:spAutoFit/>
          </a:bodyPr>
          <a:lstStyle/>
          <a:p>
            <a:r>
              <a:rPr lang="en-US" sz="3200" b="1" dirty="0"/>
              <a:t>6 </a:t>
            </a:r>
            <a:r>
              <a:rPr lang="en-US" sz="3200" dirty="0"/>
              <a:t>×</a:t>
            </a:r>
            <a:r>
              <a:rPr lang="en-US" sz="3200" b="1" dirty="0"/>
              <a:t> 3 =</a:t>
            </a:r>
          </a:p>
        </p:txBody>
      </p:sp>
      <p:graphicFrame>
        <p:nvGraphicFramePr>
          <p:cNvPr id="9" name="Table 8"/>
          <p:cNvGraphicFramePr>
            <a:graphicFrameLocks noGrp="1"/>
          </p:cNvGraphicFramePr>
          <p:nvPr>
            <p:extLst/>
          </p:nvPr>
        </p:nvGraphicFramePr>
        <p:xfrm>
          <a:off x="2499360" y="1638300"/>
          <a:ext cx="1920240" cy="640080"/>
        </p:xfrm>
        <a:graphic>
          <a:graphicData uri="http://schemas.openxmlformats.org/drawingml/2006/table">
            <a:tbl>
              <a:tblPr>
                <a:tableStyleId>{125E5076-3810-47DD-B79F-674D7AD40C01}</a:tableStyleId>
              </a:tblPr>
              <a:tblGrid>
                <a:gridCol w="64008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tblGrid>
              <a:tr h="640080">
                <a:tc>
                  <a:txBody>
                    <a:bodyPr/>
                    <a:lstStyle/>
                    <a:p>
                      <a:pPr algn="ctr"/>
                      <a:r>
                        <a:rPr lang="en-US" sz="2800" b="1"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5" name="TextBox 24"/>
          <p:cNvSpPr txBox="1"/>
          <p:nvPr/>
        </p:nvSpPr>
        <p:spPr>
          <a:xfrm>
            <a:off x="4724400" y="977325"/>
            <a:ext cx="655949" cy="584775"/>
          </a:xfrm>
          <a:prstGeom prst="rect">
            <a:avLst/>
          </a:prstGeom>
          <a:noFill/>
        </p:spPr>
        <p:txBody>
          <a:bodyPr wrap="none" rtlCol="0">
            <a:spAutoFit/>
          </a:bodyPr>
          <a:lstStyle/>
          <a:p>
            <a:r>
              <a:rPr lang="en-US" sz="3200" b="1" dirty="0"/>
              <a:t>18</a:t>
            </a:r>
          </a:p>
        </p:txBody>
      </p:sp>
      <p:sp>
        <p:nvSpPr>
          <p:cNvPr id="30" name="TextBox 29"/>
          <p:cNvSpPr txBox="1"/>
          <p:nvPr/>
        </p:nvSpPr>
        <p:spPr>
          <a:xfrm>
            <a:off x="137773" y="3695700"/>
            <a:ext cx="8868454" cy="923330"/>
          </a:xfrm>
          <a:prstGeom prst="rect">
            <a:avLst/>
          </a:prstGeom>
          <a:noFill/>
        </p:spPr>
        <p:txBody>
          <a:bodyPr wrap="none" rtlCol="0">
            <a:spAutoFit/>
          </a:bodyPr>
          <a:lstStyle/>
          <a:p>
            <a:pPr algn="ctr"/>
            <a:r>
              <a:rPr lang="en-US" sz="2200" dirty="0"/>
              <a:t>with this naïve method, how many additions would it take to calculate</a:t>
            </a:r>
          </a:p>
          <a:p>
            <a:pPr algn="ctr"/>
            <a:r>
              <a:rPr lang="en-US" sz="3200" b="1" dirty="0"/>
              <a:t>500,000,000 </a:t>
            </a:r>
            <a:r>
              <a:rPr lang="en-US" sz="3200" dirty="0"/>
              <a:t>×</a:t>
            </a:r>
            <a:r>
              <a:rPr lang="en-US" sz="3200" b="1" dirty="0"/>
              <a:t> 2?</a:t>
            </a:r>
          </a:p>
        </p:txBody>
      </p:sp>
      <p:graphicFrame>
        <p:nvGraphicFramePr>
          <p:cNvPr id="24" name="Table 23"/>
          <p:cNvGraphicFramePr>
            <a:graphicFrameLocks noGrp="1"/>
          </p:cNvGraphicFramePr>
          <p:nvPr>
            <p:extLst/>
          </p:nvPr>
        </p:nvGraphicFramePr>
        <p:xfrm>
          <a:off x="4419600" y="1638300"/>
          <a:ext cx="1920240" cy="640080"/>
        </p:xfrm>
        <a:graphic>
          <a:graphicData uri="http://schemas.openxmlformats.org/drawingml/2006/table">
            <a:tbl>
              <a:tblPr>
                <a:tableStyleId>{125E5076-3810-47DD-B79F-674D7AD40C01}</a:tableStyleId>
              </a:tblPr>
              <a:tblGrid>
                <a:gridCol w="64008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tblGrid>
              <a:tr h="640080">
                <a:tc>
                  <a:txBody>
                    <a:bodyPr/>
                    <a:lstStyle/>
                    <a:p>
                      <a:pPr algn="ctr"/>
                      <a:r>
                        <a:rPr lang="en-US" sz="2800" b="1"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31" name="Table 30"/>
          <p:cNvGraphicFramePr>
            <a:graphicFrameLocks noGrp="1"/>
          </p:cNvGraphicFramePr>
          <p:nvPr>
            <p:extLst/>
          </p:nvPr>
        </p:nvGraphicFramePr>
        <p:xfrm>
          <a:off x="2499360" y="2278380"/>
          <a:ext cx="1920240" cy="640080"/>
        </p:xfrm>
        <a:graphic>
          <a:graphicData uri="http://schemas.openxmlformats.org/drawingml/2006/table">
            <a:tbl>
              <a:tblPr>
                <a:tableStyleId>{125E5076-3810-47DD-B79F-674D7AD40C01}</a:tableStyleId>
              </a:tblPr>
              <a:tblGrid>
                <a:gridCol w="64008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tblGrid>
              <a:tr h="640080">
                <a:tc>
                  <a:txBody>
                    <a:bodyPr/>
                    <a:lstStyle/>
                    <a:p>
                      <a:pPr algn="ctr"/>
                      <a:r>
                        <a:rPr lang="en-US" sz="2800"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32" name="Table 31"/>
          <p:cNvGraphicFramePr>
            <a:graphicFrameLocks noGrp="1"/>
          </p:cNvGraphicFramePr>
          <p:nvPr>
            <p:extLst/>
          </p:nvPr>
        </p:nvGraphicFramePr>
        <p:xfrm>
          <a:off x="4419600" y="2278380"/>
          <a:ext cx="1920240" cy="640080"/>
        </p:xfrm>
        <a:graphic>
          <a:graphicData uri="http://schemas.openxmlformats.org/drawingml/2006/table">
            <a:tbl>
              <a:tblPr>
                <a:tableStyleId>{125E5076-3810-47DD-B79F-674D7AD40C01}</a:tableStyleId>
              </a:tblPr>
              <a:tblGrid>
                <a:gridCol w="64008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tblGrid>
              <a:tr h="640080">
                <a:tc>
                  <a:txBody>
                    <a:bodyPr/>
                    <a:lstStyle/>
                    <a:p>
                      <a:pPr algn="ctr"/>
                      <a:r>
                        <a:rPr lang="en-US" sz="2800" b="1"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33" name="Table 32"/>
          <p:cNvGraphicFramePr>
            <a:graphicFrameLocks noGrp="1"/>
          </p:cNvGraphicFramePr>
          <p:nvPr>
            <p:extLst/>
          </p:nvPr>
        </p:nvGraphicFramePr>
        <p:xfrm>
          <a:off x="2499360" y="2918460"/>
          <a:ext cx="1920240" cy="640080"/>
        </p:xfrm>
        <a:graphic>
          <a:graphicData uri="http://schemas.openxmlformats.org/drawingml/2006/table">
            <a:tbl>
              <a:tblPr>
                <a:tableStyleId>{125E5076-3810-47DD-B79F-674D7AD40C01}</a:tableStyleId>
              </a:tblPr>
              <a:tblGrid>
                <a:gridCol w="64008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tblGrid>
              <a:tr h="640080">
                <a:tc>
                  <a:txBody>
                    <a:bodyPr/>
                    <a:lstStyle/>
                    <a:p>
                      <a:pPr algn="ctr"/>
                      <a:r>
                        <a:rPr lang="en-US" sz="2800" b="1"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34" name="Table 33"/>
          <p:cNvGraphicFramePr>
            <a:graphicFrameLocks noGrp="1"/>
          </p:cNvGraphicFramePr>
          <p:nvPr>
            <p:extLst/>
          </p:nvPr>
        </p:nvGraphicFramePr>
        <p:xfrm>
          <a:off x="4419600" y="2918460"/>
          <a:ext cx="1920240" cy="640080"/>
        </p:xfrm>
        <a:graphic>
          <a:graphicData uri="http://schemas.openxmlformats.org/drawingml/2006/table">
            <a:tbl>
              <a:tblPr>
                <a:tableStyleId>{125E5076-3810-47DD-B79F-674D7AD40C01}</a:tableStyleId>
              </a:tblPr>
              <a:tblGrid>
                <a:gridCol w="64008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tblGrid>
              <a:tr h="640080">
                <a:tc>
                  <a:txBody>
                    <a:bodyPr/>
                    <a:lstStyle/>
                    <a:p>
                      <a:pPr algn="ctr"/>
                      <a:r>
                        <a:rPr lang="en-US" sz="2800" b="1"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355559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announcements</a:t>
            </a:r>
          </a:p>
        </p:txBody>
      </p:sp>
      <p:sp>
        <p:nvSpPr>
          <p:cNvPr id="3" name="Content Placeholder 2"/>
          <p:cNvSpPr>
            <a:spLocks noGrp="1"/>
          </p:cNvSpPr>
          <p:nvPr>
            <p:ph idx="1"/>
          </p:nvPr>
        </p:nvSpPr>
        <p:spPr/>
        <p:txBody>
          <a:bodyPr/>
          <a:lstStyle/>
          <a:p>
            <a:r>
              <a:rPr lang="en-US" dirty="0" err="1"/>
              <a:t>didja</a:t>
            </a:r>
            <a:r>
              <a:rPr lang="en-US" dirty="0"/>
              <a:t> see the announcement re: </a:t>
            </a:r>
            <a:r>
              <a:rPr lang="en-US"/>
              <a:t>project 1?</a:t>
            </a:r>
            <a:endParaRPr lang="en-US" dirty="0"/>
          </a:p>
        </p:txBody>
      </p:sp>
      <p:sp>
        <p:nvSpPr>
          <p:cNvPr id="5" name="Footer Placeholder 4"/>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2</a:t>
            </a:fld>
            <a:endParaRPr lang="en-US"/>
          </a:p>
        </p:txBody>
      </p:sp>
    </p:spTree>
    <p:extLst>
      <p:ext uri="{BB962C8B-B14F-4D97-AF65-F5344CB8AC3E}">
        <p14:creationId xmlns:p14="http://schemas.microsoft.com/office/powerpoint/2010/main" val="154588638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grade school</a:t>
            </a:r>
          </a:p>
        </p:txBody>
      </p:sp>
      <p:sp>
        <p:nvSpPr>
          <p:cNvPr id="3" name="Content Placeholder 2"/>
          <p:cNvSpPr>
            <a:spLocks noGrp="1"/>
          </p:cNvSpPr>
          <p:nvPr>
            <p:ph idx="1"/>
          </p:nvPr>
        </p:nvSpPr>
        <p:spPr>
          <a:xfrm>
            <a:off x="152400" y="495302"/>
            <a:ext cx="8763000" cy="1202004"/>
          </a:xfrm>
        </p:spPr>
        <p:txBody>
          <a:bodyPr/>
          <a:lstStyle/>
          <a:p>
            <a:r>
              <a:rPr lang="en-US" dirty="0"/>
              <a:t>remember your multiplication tables?</a:t>
            </a:r>
          </a:p>
          <a:p>
            <a:r>
              <a:rPr lang="en-US" dirty="0"/>
              <a:t>binary is </a:t>
            </a:r>
            <a:r>
              <a:rPr lang="en-US" i="1" dirty="0"/>
              <a:t>so much easier</a:t>
            </a:r>
          </a:p>
          <a:p>
            <a:r>
              <a:rPr lang="en-US" dirty="0"/>
              <a:t>if we list 0 too, the product logic looks awfully familiar</a:t>
            </a:r>
            <a:r>
              <a:rPr lang="mr-IN" dirty="0"/>
              <a:t>…</a:t>
            </a:r>
            <a:endParaRPr lang="en-US" dirty="0"/>
          </a:p>
        </p:txBody>
      </p:sp>
      <p:sp>
        <p:nvSpPr>
          <p:cNvPr id="5" name="Footer Placeholder 4"/>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20</a:t>
            </a:fld>
            <a:endParaRPr lang="en-US"/>
          </a:p>
        </p:txBody>
      </p:sp>
      <p:graphicFrame>
        <p:nvGraphicFramePr>
          <p:cNvPr id="7" name="Table 6"/>
          <p:cNvGraphicFramePr>
            <a:graphicFrameLocks noGrp="1"/>
          </p:cNvGraphicFramePr>
          <p:nvPr>
            <p:extLst/>
          </p:nvPr>
        </p:nvGraphicFramePr>
        <p:xfrm>
          <a:off x="364067" y="1797449"/>
          <a:ext cx="3505200" cy="3403600"/>
        </p:xfrm>
        <a:graphic>
          <a:graphicData uri="http://schemas.openxmlformats.org/drawingml/2006/table">
            <a:tbl>
              <a:tblPr firstRow="1" firstCol="1" bandRow="1">
                <a:tableStyleId>{00A15C55-8517-42AA-B614-E9B94910E393}</a:tableStyleId>
              </a:tblPr>
              <a:tblGrid>
                <a:gridCol w="350520">
                  <a:extLst>
                    <a:ext uri="{9D8B030D-6E8A-4147-A177-3AD203B41FA5}">
                      <a16:colId xmlns:a16="http://schemas.microsoft.com/office/drawing/2014/main" val="20000"/>
                    </a:ext>
                  </a:extLst>
                </a:gridCol>
                <a:gridCol w="350520">
                  <a:extLst>
                    <a:ext uri="{9D8B030D-6E8A-4147-A177-3AD203B41FA5}">
                      <a16:colId xmlns:a16="http://schemas.microsoft.com/office/drawing/2014/main" val="20001"/>
                    </a:ext>
                  </a:extLst>
                </a:gridCol>
                <a:gridCol w="350520">
                  <a:extLst>
                    <a:ext uri="{9D8B030D-6E8A-4147-A177-3AD203B41FA5}">
                      <a16:colId xmlns:a16="http://schemas.microsoft.com/office/drawing/2014/main" val="20002"/>
                    </a:ext>
                  </a:extLst>
                </a:gridCol>
                <a:gridCol w="350520">
                  <a:extLst>
                    <a:ext uri="{9D8B030D-6E8A-4147-A177-3AD203B41FA5}">
                      <a16:colId xmlns:a16="http://schemas.microsoft.com/office/drawing/2014/main" val="20003"/>
                    </a:ext>
                  </a:extLst>
                </a:gridCol>
                <a:gridCol w="350520">
                  <a:extLst>
                    <a:ext uri="{9D8B030D-6E8A-4147-A177-3AD203B41FA5}">
                      <a16:colId xmlns:a16="http://schemas.microsoft.com/office/drawing/2014/main" val="20004"/>
                    </a:ext>
                  </a:extLst>
                </a:gridCol>
                <a:gridCol w="350520">
                  <a:extLst>
                    <a:ext uri="{9D8B030D-6E8A-4147-A177-3AD203B41FA5}">
                      <a16:colId xmlns:a16="http://schemas.microsoft.com/office/drawing/2014/main" val="20005"/>
                    </a:ext>
                  </a:extLst>
                </a:gridCol>
                <a:gridCol w="350520">
                  <a:extLst>
                    <a:ext uri="{9D8B030D-6E8A-4147-A177-3AD203B41FA5}">
                      <a16:colId xmlns:a16="http://schemas.microsoft.com/office/drawing/2014/main" val="20006"/>
                    </a:ext>
                  </a:extLst>
                </a:gridCol>
                <a:gridCol w="350520">
                  <a:extLst>
                    <a:ext uri="{9D8B030D-6E8A-4147-A177-3AD203B41FA5}">
                      <a16:colId xmlns:a16="http://schemas.microsoft.com/office/drawing/2014/main" val="20007"/>
                    </a:ext>
                  </a:extLst>
                </a:gridCol>
                <a:gridCol w="350520">
                  <a:extLst>
                    <a:ext uri="{9D8B030D-6E8A-4147-A177-3AD203B41FA5}">
                      <a16:colId xmlns:a16="http://schemas.microsoft.com/office/drawing/2014/main" val="20008"/>
                    </a:ext>
                  </a:extLst>
                </a:gridCol>
                <a:gridCol w="350520">
                  <a:extLst>
                    <a:ext uri="{9D8B030D-6E8A-4147-A177-3AD203B41FA5}">
                      <a16:colId xmlns:a16="http://schemas.microsoft.com/office/drawing/2014/main" val="20009"/>
                    </a:ext>
                  </a:extLst>
                </a:gridCol>
              </a:tblGrid>
              <a:tr h="340360">
                <a:tc>
                  <a:txBody>
                    <a:bodyPr/>
                    <a:lstStyle/>
                    <a:p>
                      <a:pPr algn="ctr"/>
                      <a:r>
                        <a:rPr lang="en-US" dirty="0"/>
                        <a:t>✕</a:t>
                      </a:r>
                    </a:p>
                  </a:txBody>
                  <a:tcPr marL="0" marR="0" marT="0" marB="0" anchor="ctr"/>
                </a:tc>
                <a:tc>
                  <a:txBody>
                    <a:bodyPr/>
                    <a:lstStyle/>
                    <a:p>
                      <a:pPr algn="ctr"/>
                      <a:r>
                        <a:rPr lang="en-US" dirty="0"/>
                        <a:t>1</a:t>
                      </a:r>
                    </a:p>
                  </a:txBody>
                  <a:tcPr marL="0" marR="0" marT="0" marB="0" anchor="ctr"/>
                </a:tc>
                <a:tc>
                  <a:txBody>
                    <a:bodyPr/>
                    <a:lstStyle/>
                    <a:p>
                      <a:pPr algn="ctr"/>
                      <a:r>
                        <a:rPr lang="en-US" dirty="0"/>
                        <a:t>2</a:t>
                      </a:r>
                    </a:p>
                  </a:txBody>
                  <a:tcPr marL="0" marR="0" marT="0" marB="0" anchor="ctr"/>
                </a:tc>
                <a:tc>
                  <a:txBody>
                    <a:bodyPr/>
                    <a:lstStyle/>
                    <a:p>
                      <a:pPr algn="ctr"/>
                      <a:r>
                        <a:rPr lang="en-US" dirty="0"/>
                        <a:t>3</a:t>
                      </a:r>
                    </a:p>
                  </a:txBody>
                  <a:tcPr marL="0" marR="0" marT="0" marB="0" anchor="ctr"/>
                </a:tc>
                <a:tc>
                  <a:txBody>
                    <a:bodyPr/>
                    <a:lstStyle/>
                    <a:p>
                      <a:pPr algn="ctr"/>
                      <a:r>
                        <a:rPr lang="en-US" dirty="0"/>
                        <a:t>4</a:t>
                      </a:r>
                    </a:p>
                  </a:txBody>
                  <a:tcPr marL="0" marR="0" marT="0" marB="0" anchor="ctr"/>
                </a:tc>
                <a:tc>
                  <a:txBody>
                    <a:bodyPr/>
                    <a:lstStyle/>
                    <a:p>
                      <a:pPr algn="ctr"/>
                      <a:r>
                        <a:rPr lang="en-US" dirty="0"/>
                        <a:t>5</a:t>
                      </a:r>
                    </a:p>
                  </a:txBody>
                  <a:tcPr marL="0" marR="0" marT="0" marB="0" anchor="ctr"/>
                </a:tc>
                <a:tc>
                  <a:txBody>
                    <a:bodyPr/>
                    <a:lstStyle/>
                    <a:p>
                      <a:pPr algn="ctr"/>
                      <a:r>
                        <a:rPr lang="en-US" dirty="0"/>
                        <a:t>6</a:t>
                      </a:r>
                    </a:p>
                  </a:txBody>
                  <a:tcPr marL="0" marR="0" marT="0" marB="0" anchor="ctr"/>
                </a:tc>
                <a:tc>
                  <a:txBody>
                    <a:bodyPr/>
                    <a:lstStyle/>
                    <a:p>
                      <a:pPr algn="ctr"/>
                      <a:r>
                        <a:rPr lang="en-US" dirty="0"/>
                        <a:t>7</a:t>
                      </a:r>
                    </a:p>
                  </a:txBody>
                  <a:tcPr marL="0" marR="0" marT="0" marB="0" anchor="ctr"/>
                </a:tc>
                <a:tc>
                  <a:txBody>
                    <a:bodyPr/>
                    <a:lstStyle/>
                    <a:p>
                      <a:pPr algn="ctr"/>
                      <a:r>
                        <a:rPr lang="en-US" dirty="0"/>
                        <a:t>8</a:t>
                      </a:r>
                    </a:p>
                  </a:txBody>
                  <a:tcPr marL="0" marR="0" marT="0" marB="0" anchor="ctr"/>
                </a:tc>
                <a:tc>
                  <a:txBody>
                    <a:bodyPr/>
                    <a:lstStyle/>
                    <a:p>
                      <a:pPr algn="ctr"/>
                      <a:r>
                        <a:rPr lang="en-US" dirty="0"/>
                        <a:t>9</a:t>
                      </a:r>
                    </a:p>
                  </a:txBody>
                  <a:tcPr marL="0" marR="0" marT="0" marB="0" anchor="ctr"/>
                </a:tc>
                <a:extLst>
                  <a:ext uri="{0D108BD9-81ED-4DB2-BD59-A6C34878D82A}">
                    <a16:rowId xmlns:a16="http://schemas.microsoft.com/office/drawing/2014/main" val="10000"/>
                  </a:ext>
                </a:extLst>
              </a:tr>
              <a:tr h="340360">
                <a:tc>
                  <a:txBody>
                    <a:bodyPr/>
                    <a:lstStyle/>
                    <a:p>
                      <a:pPr algn="ctr"/>
                      <a:r>
                        <a:rPr lang="en-US" dirty="0"/>
                        <a:t>1</a:t>
                      </a:r>
                    </a:p>
                  </a:txBody>
                  <a:tcPr marL="0" marR="0" marT="0" marB="0" anchor="ctr"/>
                </a:tc>
                <a:tc>
                  <a:txBody>
                    <a:bodyPr/>
                    <a:lstStyle/>
                    <a:p>
                      <a:pPr algn="ctr"/>
                      <a:r>
                        <a:rPr lang="en-US" b="1" dirty="0"/>
                        <a:t>1</a:t>
                      </a:r>
                    </a:p>
                  </a:txBody>
                  <a:tcPr marL="0" marR="0" marT="0" marB="0" anchor="ctr"/>
                </a:tc>
                <a:tc>
                  <a:txBody>
                    <a:bodyPr/>
                    <a:lstStyle/>
                    <a:p>
                      <a:pPr algn="ctr"/>
                      <a:r>
                        <a:rPr lang="en-US" b="1" dirty="0"/>
                        <a:t>2</a:t>
                      </a:r>
                    </a:p>
                  </a:txBody>
                  <a:tcPr marL="0" marR="0" marT="0" marB="0" anchor="ctr"/>
                </a:tc>
                <a:tc>
                  <a:txBody>
                    <a:bodyPr/>
                    <a:lstStyle/>
                    <a:p>
                      <a:pPr algn="ctr"/>
                      <a:r>
                        <a:rPr lang="en-US" b="1" dirty="0"/>
                        <a:t>3</a:t>
                      </a:r>
                    </a:p>
                  </a:txBody>
                  <a:tcPr marL="0" marR="0" marT="0" marB="0" anchor="ctr"/>
                </a:tc>
                <a:tc>
                  <a:txBody>
                    <a:bodyPr/>
                    <a:lstStyle/>
                    <a:p>
                      <a:pPr algn="ctr"/>
                      <a:r>
                        <a:rPr lang="en-US" b="1" dirty="0"/>
                        <a:t>4</a:t>
                      </a:r>
                    </a:p>
                  </a:txBody>
                  <a:tcPr marL="0" marR="0" marT="0" marB="0" anchor="ctr"/>
                </a:tc>
                <a:tc>
                  <a:txBody>
                    <a:bodyPr/>
                    <a:lstStyle/>
                    <a:p>
                      <a:pPr algn="ctr"/>
                      <a:r>
                        <a:rPr lang="en-US" b="1" dirty="0"/>
                        <a:t>5</a:t>
                      </a:r>
                    </a:p>
                  </a:txBody>
                  <a:tcPr marL="0" marR="0" marT="0" marB="0" anchor="ctr"/>
                </a:tc>
                <a:tc>
                  <a:txBody>
                    <a:bodyPr/>
                    <a:lstStyle/>
                    <a:p>
                      <a:pPr algn="ctr"/>
                      <a:r>
                        <a:rPr lang="en-US" b="1" dirty="0"/>
                        <a:t>6</a:t>
                      </a:r>
                    </a:p>
                  </a:txBody>
                  <a:tcPr marL="0" marR="0" marT="0" marB="0" anchor="ctr"/>
                </a:tc>
                <a:tc>
                  <a:txBody>
                    <a:bodyPr/>
                    <a:lstStyle/>
                    <a:p>
                      <a:pPr algn="ctr"/>
                      <a:r>
                        <a:rPr lang="en-US" b="1" dirty="0"/>
                        <a:t>7</a:t>
                      </a:r>
                    </a:p>
                  </a:txBody>
                  <a:tcPr marL="0" marR="0" marT="0" marB="0" anchor="ctr"/>
                </a:tc>
                <a:tc>
                  <a:txBody>
                    <a:bodyPr/>
                    <a:lstStyle/>
                    <a:p>
                      <a:pPr algn="ctr"/>
                      <a:r>
                        <a:rPr lang="en-US" b="1" dirty="0"/>
                        <a:t>8</a:t>
                      </a:r>
                    </a:p>
                  </a:txBody>
                  <a:tcPr marL="0" marR="0" marT="0" marB="0" anchor="ctr"/>
                </a:tc>
                <a:tc>
                  <a:txBody>
                    <a:bodyPr/>
                    <a:lstStyle/>
                    <a:p>
                      <a:pPr algn="ctr"/>
                      <a:r>
                        <a:rPr lang="en-US" b="1" dirty="0"/>
                        <a:t>9</a:t>
                      </a:r>
                    </a:p>
                  </a:txBody>
                  <a:tcPr marL="0" marR="0" marT="0" marB="0" anchor="ctr"/>
                </a:tc>
                <a:extLst>
                  <a:ext uri="{0D108BD9-81ED-4DB2-BD59-A6C34878D82A}">
                    <a16:rowId xmlns:a16="http://schemas.microsoft.com/office/drawing/2014/main" val="10001"/>
                  </a:ext>
                </a:extLst>
              </a:tr>
              <a:tr h="340360">
                <a:tc>
                  <a:txBody>
                    <a:bodyPr/>
                    <a:lstStyle/>
                    <a:p>
                      <a:pPr algn="ctr"/>
                      <a:r>
                        <a:rPr lang="en-US" dirty="0"/>
                        <a:t>2</a:t>
                      </a:r>
                    </a:p>
                  </a:txBody>
                  <a:tcPr marL="0" marR="0" marT="0" marB="0" anchor="ctr"/>
                </a:tc>
                <a:tc>
                  <a:txBody>
                    <a:bodyPr/>
                    <a:lstStyle/>
                    <a:p>
                      <a:pPr algn="ctr"/>
                      <a:r>
                        <a:rPr lang="en-US" b="1" dirty="0"/>
                        <a:t>2</a:t>
                      </a:r>
                    </a:p>
                  </a:txBody>
                  <a:tcPr marL="0" marR="0" marT="0" marB="0" anchor="ctr"/>
                </a:tc>
                <a:tc>
                  <a:txBody>
                    <a:bodyPr/>
                    <a:lstStyle/>
                    <a:p>
                      <a:pPr algn="ctr"/>
                      <a:r>
                        <a:rPr lang="en-US" b="1" dirty="0"/>
                        <a:t>4</a:t>
                      </a:r>
                    </a:p>
                  </a:txBody>
                  <a:tcPr marL="0" marR="0" marT="0" marB="0" anchor="ctr"/>
                </a:tc>
                <a:tc>
                  <a:txBody>
                    <a:bodyPr/>
                    <a:lstStyle/>
                    <a:p>
                      <a:pPr algn="ctr"/>
                      <a:r>
                        <a:rPr lang="en-US" b="1" dirty="0"/>
                        <a:t>6</a:t>
                      </a:r>
                    </a:p>
                  </a:txBody>
                  <a:tcPr marL="0" marR="0" marT="0" marB="0" anchor="ctr"/>
                </a:tc>
                <a:tc>
                  <a:txBody>
                    <a:bodyPr/>
                    <a:lstStyle/>
                    <a:p>
                      <a:pPr algn="ctr"/>
                      <a:r>
                        <a:rPr lang="en-US" b="1" dirty="0"/>
                        <a:t>8</a:t>
                      </a:r>
                    </a:p>
                  </a:txBody>
                  <a:tcPr marL="0" marR="0" marT="0" marB="0" anchor="ctr"/>
                </a:tc>
                <a:tc>
                  <a:txBody>
                    <a:bodyPr/>
                    <a:lstStyle/>
                    <a:p>
                      <a:pPr algn="ctr"/>
                      <a:r>
                        <a:rPr lang="en-US" b="1" dirty="0"/>
                        <a:t>10</a:t>
                      </a:r>
                    </a:p>
                  </a:txBody>
                  <a:tcPr marL="0" marR="0" marT="0" marB="0" anchor="ctr"/>
                </a:tc>
                <a:tc>
                  <a:txBody>
                    <a:bodyPr/>
                    <a:lstStyle/>
                    <a:p>
                      <a:pPr algn="ctr"/>
                      <a:r>
                        <a:rPr lang="en-US" b="1" dirty="0"/>
                        <a:t>12</a:t>
                      </a:r>
                    </a:p>
                  </a:txBody>
                  <a:tcPr marL="0" marR="0" marT="0" marB="0" anchor="ctr"/>
                </a:tc>
                <a:tc>
                  <a:txBody>
                    <a:bodyPr/>
                    <a:lstStyle/>
                    <a:p>
                      <a:pPr algn="ctr"/>
                      <a:r>
                        <a:rPr lang="en-US" b="1" dirty="0"/>
                        <a:t>14</a:t>
                      </a:r>
                    </a:p>
                  </a:txBody>
                  <a:tcPr marL="0" marR="0" marT="0" marB="0" anchor="ctr"/>
                </a:tc>
                <a:tc>
                  <a:txBody>
                    <a:bodyPr/>
                    <a:lstStyle/>
                    <a:p>
                      <a:pPr algn="ctr"/>
                      <a:r>
                        <a:rPr lang="en-US" b="1" dirty="0"/>
                        <a:t>16</a:t>
                      </a:r>
                    </a:p>
                  </a:txBody>
                  <a:tcPr marL="0" marR="0" marT="0" marB="0" anchor="ctr"/>
                </a:tc>
                <a:tc>
                  <a:txBody>
                    <a:bodyPr/>
                    <a:lstStyle/>
                    <a:p>
                      <a:pPr algn="ctr"/>
                      <a:r>
                        <a:rPr lang="en-US" b="1" dirty="0"/>
                        <a:t>18</a:t>
                      </a:r>
                    </a:p>
                  </a:txBody>
                  <a:tcPr marL="0" marR="0" marT="0" marB="0" anchor="ctr"/>
                </a:tc>
                <a:extLst>
                  <a:ext uri="{0D108BD9-81ED-4DB2-BD59-A6C34878D82A}">
                    <a16:rowId xmlns:a16="http://schemas.microsoft.com/office/drawing/2014/main" val="10002"/>
                  </a:ext>
                </a:extLst>
              </a:tr>
              <a:tr h="340360">
                <a:tc>
                  <a:txBody>
                    <a:bodyPr/>
                    <a:lstStyle/>
                    <a:p>
                      <a:pPr algn="ctr"/>
                      <a:r>
                        <a:rPr lang="en-US" dirty="0"/>
                        <a:t>3</a:t>
                      </a:r>
                    </a:p>
                  </a:txBody>
                  <a:tcPr marL="0" marR="0" marT="0" marB="0" anchor="ctr"/>
                </a:tc>
                <a:tc>
                  <a:txBody>
                    <a:bodyPr/>
                    <a:lstStyle/>
                    <a:p>
                      <a:pPr algn="ctr"/>
                      <a:r>
                        <a:rPr lang="en-US" b="1" dirty="0"/>
                        <a:t>3</a:t>
                      </a:r>
                    </a:p>
                  </a:txBody>
                  <a:tcPr marL="0" marR="0" marT="0" marB="0" anchor="ctr"/>
                </a:tc>
                <a:tc>
                  <a:txBody>
                    <a:bodyPr/>
                    <a:lstStyle/>
                    <a:p>
                      <a:pPr algn="ctr"/>
                      <a:r>
                        <a:rPr lang="en-US" b="1" dirty="0"/>
                        <a:t>6</a:t>
                      </a:r>
                    </a:p>
                  </a:txBody>
                  <a:tcPr marL="0" marR="0" marT="0" marB="0" anchor="ctr"/>
                </a:tc>
                <a:tc>
                  <a:txBody>
                    <a:bodyPr/>
                    <a:lstStyle/>
                    <a:p>
                      <a:pPr algn="ctr"/>
                      <a:r>
                        <a:rPr lang="en-US" b="1" dirty="0"/>
                        <a:t>9</a:t>
                      </a:r>
                    </a:p>
                  </a:txBody>
                  <a:tcPr marL="0" marR="0" marT="0" marB="0" anchor="ctr"/>
                </a:tc>
                <a:tc>
                  <a:txBody>
                    <a:bodyPr/>
                    <a:lstStyle/>
                    <a:p>
                      <a:pPr algn="ctr"/>
                      <a:r>
                        <a:rPr lang="en-US" b="1" dirty="0"/>
                        <a:t>12</a:t>
                      </a:r>
                    </a:p>
                  </a:txBody>
                  <a:tcPr marL="0" marR="0" marT="0" marB="0" anchor="ctr"/>
                </a:tc>
                <a:tc>
                  <a:txBody>
                    <a:bodyPr/>
                    <a:lstStyle/>
                    <a:p>
                      <a:pPr algn="ctr"/>
                      <a:r>
                        <a:rPr lang="en-US" b="1" dirty="0"/>
                        <a:t>15</a:t>
                      </a:r>
                    </a:p>
                  </a:txBody>
                  <a:tcPr marL="0" marR="0" marT="0" marB="0" anchor="ctr"/>
                </a:tc>
                <a:tc>
                  <a:txBody>
                    <a:bodyPr/>
                    <a:lstStyle/>
                    <a:p>
                      <a:pPr algn="ctr"/>
                      <a:r>
                        <a:rPr lang="en-US" b="1" dirty="0"/>
                        <a:t>18</a:t>
                      </a:r>
                    </a:p>
                  </a:txBody>
                  <a:tcPr marL="0" marR="0" marT="0" marB="0" anchor="ctr"/>
                </a:tc>
                <a:tc>
                  <a:txBody>
                    <a:bodyPr/>
                    <a:lstStyle/>
                    <a:p>
                      <a:pPr algn="ctr"/>
                      <a:r>
                        <a:rPr lang="en-US" b="1" dirty="0"/>
                        <a:t>21</a:t>
                      </a:r>
                    </a:p>
                  </a:txBody>
                  <a:tcPr marL="0" marR="0" marT="0" marB="0" anchor="ctr"/>
                </a:tc>
                <a:tc>
                  <a:txBody>
                    <a:bodyPr/>
                    <a:lstStyle/>
                    <a:p>
                      <a:pPr algn="ctr"/>
                      <a:r>
                        <a:rPr lang="en-US" b="1" dirty="0"/>
                        <a:t>24</a:t>
                      </a:r>
                    </a:p>
                  </a:txBody>
                  <a:tcPr marL="0" marR="0" marT="0" marB="0" anchor="ctr"/>
                </a:tc>
                <a:tc>
                  <a:txBody>
                    <a:bodyPr/>
                    <a:lstStyle/>
                    <a:p>
                      <a:pPr algn="ctr"/>
                      <a:r>
                        <a:rPr lang="en-US" b="1" dirty="0"/>
                        <a:t>27</a:t>
                      </a:r>
                    </a:p>
                  </a:txBody>
                  <a:tcPr marL="0" marR="0" marT="0" marB="0" anchor="ctr"/>
                </a:tc>
                <a:extLst>
                  <a:ext uri="{0D108BD9-81ED-4DB2-BD59-A6C34878D82A}">
                    <a16:rowId xmlns:a16="http://schemas.microsoft.com/office/drawing/2014/main" val="10003"/>
                  </a:ext>
                </a:extLst>
              </a:tr>
              <a:tr h="340360">
                <a:tc>
                  <a:txBody>
                    <a:bodyPr/>
                    <a:lstStyle/>
                    <a:p>
                      <a:pPr algn="ctr"/>
                      <a:r>
                        <a:rPr lang="en-US" dirty="0"/>
                        <a:t>4</a:t>
                      </a:r>
                    </a:p>
                  </a:txBody>
                  <a:tcPr marL="0" marR="0" marT="0" marB="0" anchor="ctr"/>
                </a:tc>
                <a:tc>
                  <a:txBody>
                    <a:bodyPr/>
                    <a:lstStyle/>
                    <a:p>
                      <a:pPr algn="ctr"/>
                      <a:r>
                        <a:rPr lang="en-US" b="1" dirty="0"/>
                        <a:t>4</a:t>
                      </a:r>
                    </a:p>
                  </a:txBody>
                  <a:tcPr marL="0" marR="0" marT="0" marB="0" anchor="ctr"/>
                </a:tc>
                <a:tc>
                  <a:txBody>
                    <a:bodyPr/>
                    <a:lstStyle/>
                    <a:p>
                      <a:pPr algn="ctr"/>
                      <a:r>
                        <a:rPr lang="en-US" b="1" dirty="0"/>
                        <a:t>8</a:t>
                      </a:r>
                    </a:p>
                  </a:txBody>
                  <a:tcPr marL="0" marR="0" marT="0" marB="0" anchor="ctr"/>
                </a:tc>
                <a:tc>
                  <a:txBody>
                    <a:bodyPr/>
                    <a:lstStyle/>
                    <a:p>
                      <a:pPr algn="ctr"/>
                      <a:r>
                        <a:rPr lang="en-US" b="1" dirty="0"/>
                        <a:t>12</a:t>
                      </a:r>
                    </a:p>
                  </a:txBody>
                  <a:tcPr marL="0" marR="0" marT="0" marB="0" anchor="ctr"/>
                </a:tc>
                <a:tc>
                  <a:txBody>
                    <a:bodyPr/>
                    <a:lstStyle/>
                    <a:p>
                      <a:pPr algn="ctr"/>
                      <a:r>
                        <a:rPr lang="en-US" b="1" dirty="0"/>
                        <a:t>16</a:t>
                      </a:r>
                    </a:p>
                  </a:txBody>
                  <a:tcPr marL="0" marR="0" marT="0" marB="0" anchor="ctr"/>
                </a:tc>
                <a:tc>
                  <a:txBody>
                    <a:bodyPr/>
                    <a:lstStyle/>
                    <a:p>
                      <a:pPr algn="ctr"/>
                      <a:r>
                        <a:rPr lang="en-US" b="1" dirty="0"/>
                        <a:t>20</a:t>
                      </a:r>
                    </a:p>
                  </a:txBody>
                  <a:tcPr marL="0" marR="0" marT="0" marB="0" anchor="ctr"/>
                </a:tc>
                <a:tc>
                  <a:txBody>
                    <a:bodyPr/>
                    <a:lstStyle/>
                    <a:p>
                      <a:pPr algn="ctr"/>
                      <a:r>
                        <a:rPr lang="en-US" b="1" dirty="0"/>
                        <a:t>24</a:t>
                      </a:r>
                    </a:p>
                  </a:txBody>
                  <a:tcPr marL="0" marR="0" marT="0" marB="0" anchor="ctr"/>
                </a:tc>
                <a:tc>
                  <a:txBody>
                    <a:bodyPr/>
                    <a:lstStyle/>
                    <a:p>
                      <a:pPr algn="ctr"/>
                      <a:r>
                        <a:rPr lang="en-US" b="1" dirty="0"/>
                        <a:t>28</a:t>
                      </a:r>
                    </a:p>
                  </a:txBody>
                  <a:tcPr marL="0" marR="0" marT="0" marB="0" anchor="ctr"/>
                </a:tc>
                <a:tc>
                  <a:txBody>
                    <a:bodyPr/>
                    <a:lstStyle/>
                    <a:p>
                      <a:pPr algn="ctr"/>
                      <a:r>
                        <a:rPr lang="en-US" b="1" dirty="0"/>
                        <a:t>32</a:t>
                      </a:r>
                    </a:p>
                  </a:txBody>
                  <a:tcPr marL="0" marR="0" marT="0" marB="0" anchor="ctr"/>
                </a:tc>
                <a:tc>
                  <a:txBody>
                    <a:bodyPr/>
                    <a:lstStyle/>
                    <a:p>
                      <a:pPr algn="ctr"/>
                      <a:r>
                        <a:rPr lang="en-US" b="1" dirty="0"/>
                        <a:t>36</a:t>
                      </a:r>
                    </a:p>
                  </a:txBody>
                  <a:tcPr marL="0" marR="0" marT="0" marB="0" anchor="ctr"/>
                </a:tc>
                <a:extLst>
                  <a:ext uri="{0D108BD9-81ED-4DB2-BD59-A6C34878D82A}">
                    <a16:rowId xmlns:a16="http://schemas.microsoft.com/office/drawing/2014/main" val="10004"/>
                  </a:ext>
                </a:extLst>
              </a:tr>
              <a:tr h="340360">
                <a:tc>
                  <a:txBody>
                    <a:bodyPr/>
                    <a:lstStyle/>
                    <a:p>
                      <a:pPr algn="ctr"/>
                      <a:r>
                        <a:rPr lang="en-US" dirty="0"/>
                        <a:t>5</a:t>
                      </a:r>
                    </a:p>
                  </a:txBody>
                  <a:tcPr marL="0" marR="0" marT="0" marB="0" anchor="ctr"/>
                </a:tc>
                <a:tc>
                  <a:txBody>
                    <a:bodyPr/>
                    <a:lstStyle/>
                    <a:p>
                      <a:pPr algn="ctr"/>
                      <a:r>
                        <a:rPr lang="en-US" b="1" dirty="0"/>
                        <a:t>5</a:t>
                      </a:r>
                    </a:p>
                  </a:txBody>
                  <a:tcPr marL="0" marR="0" marT="0" marB="0" anchor="ctr"/>
                </a:tc>
                <a:tc>
                  <a:txBody>
                    <a:bodyPr/>
                    <a:lstStyle/>
                    <a:p>
                      <a:pPr algn="ctr"/>
                      <a:r>
                        <a:rPr lang="en-US" b="1" dirty="0"/>
                        <a:t>10</a:t>
                      </a:r>
                    </a:p>
                  </a:txBody>
                  <a:tcPr marL="0" marR="0" marT="0" marB="0" anchor="ctr"/>
                </a:tc>
                <a:tc>
                  <a:txBody>
                    <a:bodyPr/>
                    <a:lstStyle/>
                    <a:p>
                      <a:pPr algn="ctr"/>
                      <a:r>
                        <a:rPr lang="en-US" b="1" dirty="0"/>
                        <a:t>15</a:t>
                      </a:r>
                    </a:p>
                  </a:txBody>
                  <a:tcPr marL="0" marR="0" marT="0" marB="0" anchor="ctr"/>
                </a:tc>
                <a:tc>
                  <a:txBody>
                    <a:bodyPr/>
                    <a:lstStyle/>
                    <a:p>
                      <a:pPr algn="ctr"/>
                      <a:r>
                        <a:rPr lang="en-US" b="1" dirty="0"/>
                        <a:t>20</a:t>
                      </a:r>
                    </a:p>
                  </a:txBody>
                  <a:tcPr marL="0" marR="0" marT="0" marB="0" anchor="ctr"/>
                </a:tc>
                <a:tc>
                  <a:txBody>
                    <a:bodyPr/>
                    <a:lstStyle/>
                    <a:p>
                      <a:pPr algn="ctr"/>
                      <a:r>
                        <a:rPr lang="en-US" b="1" dirty="0"/>
                        <a:t>25</a:t>
                      </a:r>
                    </a:p>
                  </a:txBody>
                  <a:tcPr marL="0" marR="0" marT="0" marB="0" anchor="ctr"/>
                </a:tc>
                <a:tc>
                  <a:txBody>
                    <a:bodyPr/>
                    <a:lstStyle/>
                    <a:p>
                      <a:pPr algn="ctr"/>
                      <a:r>
                        <a:rPr lang="en-US" b="1" dirty="0"/>
                        <a:t>30</a:t>
                      </a:r>
                    </a:p>
                  </a:txBody>
                  <a:tcPr marL="0" marR="0" marT="0" marB="0" anchor="ctr"/>
                </a:tc>
                <a:tc>
                  <a:txBody>
                    <a:bodyPr/>
                    <a:lstStyle/>
                    <a:p>
                      <a:pPr algn="ctr"/>
                      <a:r>
                        <a:rPr lang="en-US" b="1" dirty="0"/>
                        <a:t>35</a:t>
                      </a:r>
                    </a:p>
                  </a:txBody>
                  <a:tcPr marL="0" marR="0" marT="0" marB="0" anchor="ctr"/>
                </a:tc>
                <a:tc>
                  <a:txBody>
                    <a:bodyPr/>
                    <a:lstStyle/>
                    <a:p>
                      <a:pPr algn="ctr"/>
                      <a:r>
                        <a:rPr lang="en-US" b="1" dirty="0"/>
                        <a:t>40</a:t>
                      </a:r>
                    </a:p>
                  </a:txBody>
                  <a:tcPr marL="0" marR="0" marT="0" marB="0" anchor="ctr"/>
                </a:tc>
                <a:tc>
                  <a:txBody>
                    <a:bodyPr/>
                    <a:lstStyle/>
                    <a:p>
                      <a:pPr algn="ctr"/>
                      <a:r>
                        <a:rPr lang="en-US" b="1" dirty="0"/>
                        <a:t>45</a:t>
                      </a:r>
                    </a:p>
                  </a:txBody>
                  <a:tcPr marL="0" marR="0" marT="0" marB="0" anchor="ctr"/>
                </a:tc>
                <a:extLst>
                  <a:ext uri="{0D108BD9-81ED-4DB2-BD59-A6C34878D82A}">
                    <a16:rowId xmlns:a16="http://schemas.microsoft.com/office/drawing/2014/main" val="10005"/>
                  </a:ext>
                </a:extLst>
              </a:tr>
              <a:tr h="340360">
                <a:tc>
                  <a:txBody>
                    <a:bodyPr/>
                    <a:lstStyle/>
                    <a:p>
                      <a:pPr algn="ctr"/>
                      <a:r>
                        <a:rPr lang="en-US" dirty="0"/>
                        <a:t>6</a:t>
                      </a:r>
                    </a:p>
                  </a:txBody>
                  <a:tcPr marL="0" marR="0" marT="0" marB="0" anchor="ctr"/>
                </a:tc>
                <a:tc>
                  <a:txBody>
                    <a:bodyPr/>
                    <a:lstStyle/>
                    <a:p>
                      <a:pPr algn="ctr"/>
                      <a:r>
                        <a:rPr lang="en-US" b="1" dirty="0"/>
                        <a:t>6</a:t>
                      </a:r>
                    </a:p>
                  </a:txBody>
                  <a:tcPr marL="0" marR="0" marT="0" marB="0" anchor="ctr"/>
                </a:tc>
                <a:tc>
                  <a:txBody>
                    <a:bodyPr/>
                    <a:lstStyle/>
                    <a:p>
                      <a:pPr algn="ctr"/>
                      <a:r>
                        <a:rPr lang="en-US" b="1" dirty="0"/>
                        <a:t>12</a:t>
                      </a:r>
                    </a:p>
                  </a:txBody>
                  <a:tcPr marL="0" marR="0" marT="0" marB="0" anchor="ctr"/>
                </a:tc>
                <a:tc>
                  <a:txBody>
                    <a:bodyPr/>
                    <a:lstStyle/>
                    <a:p>
                      <a:pPr algn="ctr"/>
                      <a:r>
                        <a:rPr lang="en-US" b="1" dirty="0"/>
                        <a:t>18</a:t>
                      </a:r>
                    </a:p>
                  </a:txBody>
                  <a:tcPr marL="0" marR="0" marT="0" marB="0" anchor="ctr"/>
                </a:tc>
                <a:tc>
                  <a:txBody>
                    <a:bodyPr/>
                    <a:lstStyle/>
                    <a:p>
                      <a:pPr algn="ctr"/>
                      <a:r>
                        <a:rPr lang="en-US" b="1" dirty="0"/>
                        <a:t>24</a:t>
                      </a:r>
                    </a:p>
                  </a:txBody>
                  <a:tcPr marL="0" marR="0" marT="0" marB="0" anchor="ctr"/>
                </a:tc>
                <a:tc>
                  <a:txBody>
                    <a:bodyPr/>
                    <a:lstStyle/>
                    <a:p>
                      <a:pPr algn="ctr"/>
                      <a:r>
                        <a:rPr lang="en-US" b="1" dirty="0"/>
                        <a:t>30</a:t>
                      </a:r>
                    </a:p>
                  </a:txBody>
                  <a:tcPr marL="0" marR="0" marT="0" marB="0" anchor="ctr"/>
                </a:tc>
                <a:tc>
                  <a:txBody>
                    <a:bodyPr/>
                    <a:lstStyle/>
                    <a:p>
                      <a:pPr algn="ctr"/>
                      <a:r>
                        <a:rPr lang="en-US" b="1" dirty="0"/>
                        <a:t>36</a:t>
                      </a:r>
                    </a:p>
                  </a:txBody>
                  <a:tcPr marL="0" marR="0" marT="0" marB="0" anchor="ctr"/>
                </a:tc>
                <a:tc>
                  <a:txBody>
                    <a:bodyPr/>
                    <a:lstStyle/>
                    <a:p>
                      <a:pPr algn="ctr"/>
                      <a:r>
                        <a:rPr lang="en-US" b="1" dirty="0"/>
                        <a:t>42</a:t>
                      </a:r>
                    </a:p>
                  </a:txBody>
                  <a:tcPr marL="0" marR="0" marT="0" marB="0" anchor="ctr"/>
                </a:tc>
                <a:tc>
                  <a:txBody>
                    <a:bodyPr/>
                    <a:lstStyle/>
                    <a:p>
                      <a:pPr algn="ctr"/>
                      <a:r>
                        <a:rPr lang="en-US" b="1" dirty="0"/>
                        <a:t>48</a:t>
                      </a:r>
                    </a:p>
                  </a:txBody>
                  <a:tcPr marL="0" marR="0" marT="0" marB="0" anchor="ctr"/>
                </a:tc>
                <a:tc>
                  <a:txBody>
                    <a:bodyPr/>
                    <a:lstStyle/>
                    <a:p>
                      <a:pPr algn="ctr"/>
                      <a:r>
                        <a:rPr lang="en-US" b="1" dirty="0"/>
                        <a:t>54</a:t>
                      </a:r>
                    </a:p>
                  </a:txBody>
                  <a:tcPr marL="0" marR="0" marT="0" marB="0" anchor="ctr"/>
                </a:tc>
                <a:extLst>
                  <a:ext uri="{0D108BD9-81ED-4DB2-BD59-A6C34878D82A}">
                    <a16:rowId xmlns:a16="http://schemas.microsoft.com/office/drawing/2014/main" val="10006"/>
                  </a:ext>
                </a:extLst>
              </a:tr>
              <a:tr h="340360">
                <a:tc>
                  <a:txBody>
                    <a:bodyPr/>
                    <a:lstStyle/>
                    <a:p>
                      <a:pPr algn="ctr"/>
                      <a:r>
                        <a:rPr lang="en-US" dirty="0"/>
                        <a:t>7</a:t>
                      </a:r>
                    </a:p>
                  </a:txBody>
                  <a:tcPr marL="0" marR="0" marT="0" marB="0" anchor="ctr"/>
                </a:tc>
                <a:tc>
                  <a:txBody>
                    <a:bodyPr/>
                    <a:lstStyle/>
                    <a:p>
                      <a:pPr algn="ctr"/>
                      <a:r>
                        <a:rPr lang="en-US" b="1" dirty="0"/>
                        <a:t>7</a:t>
                      </a:r>
                    </a:p>
                  </a:txBody>
                  <a:tcPr marL="0" marR="0" marT="0" marB="0" anchor="ctr"/>
                </a:tc>
                <a:tc>
                  <a:txBody>
                    <a:bodyPr/>
                    <a:lstStyle/>
                    <a:p>
                      <a:pPr algn="ctr"/>
                      <a:r>
                        <a:rPr lang="en-US" b="1" dirty="0"/>
                        <a:t>14</a:t>
                      </a:r>
                    </a:p>
                  </a:txBody>
                  <a:tcPr marL="0" marR="0" marT="0" marB="0" anchor="ctr"/>
                </a:tc>
                <a:tc>
                  <a:txBody>
                    <a:bodyPr/>
                    <a:lstStyle/>
                    <a:p>
                      <a:pPr algn="ctr"/>
                      <a:r>
                        <a:rPr lang="en-US" b="1" dirty="0"/>
                        <a:t>21</a:t>
                      </a:r>
                    </a:p>
                  </a:txBody>
                  <a:tcPr marL="0" marR="0" marT="0" marB="0" anchor="ctr"/>
                </a:tc>
                <a:tc>
                  <a:txBody>
                    <a:bodyPr/>
                    <a:lstStyle/>
                    <a:p>
                      <a:pPr algn="ctr"/>
                      <a:r>
                        <a:rPr lang="en-US" b="1" dirty="0"/>
                        <a:t>28</a:t>
                      </a:r>
                    </a:p>
                  </a:txBody>
                  <a:tcPr marL="0" marR="0" marT="0" marB="0" anchor="ctr"/>
                </a:tc>
                <a:tc>
                  <a:txBody>
                    <a:bodyPr/>
                    <a:lstStyle/>
                    <a:p>
                      <a:pPr algn="ctr"/>
                      <a:r>
                        <a:rPr lang="en-US" b="1" dirty="0"/>
                        <a:t>35</a:t>
                      </a:r>
                    </a:p>
                  </a:txBody>
                  <a:tcPr marL="0" marR="0" marT="0" marB="0" anchor="ctr"/>
                </a:tc>
                <a:tc>
                  <a:txBody>
                    <a:bodyPr/>
                    <a:lstStyle/>
                    <a:p>
                      <a:pPr algn="ctr"/>
                      <a:r>
                        <a:rPr lang="en-US" b="1" dirty="0"/>
                        <a:t>42</a:t>
                      </a:r>
                    </a:p>
                  </a:txBody>
                  <a:tcPr marL="0" marR="0" marT="0" marB="0" anchor="ctr"/>
                </a:tc>
                <a:tc>
                  <a:txBody>
                    <a:bodyPr/>
                    <a:lstStyle/>
                    <a:p>
                      <a:pPr algn="ctr"/>
                      <a:r>
                        <a:rPr lang="en-US" b="1" dirty="0"/>
                        <a:t>49</a:t>
                      </a:r>
                    </a:p>
                  </a:txBody>
                  <a:tcPr marL="0" marR="0" marT="0" marB="0" anchor="ctr"/>
                </a:tc>
                <a:tc>
                  <a:txBody>
                    <a:bodyPr/>
                    <a:lstStyle/>
                    <a:p>
                      <a:pPr algn="ctr"/>
                      <a:r>
                        <a:rPr lang="en-US" b="1" dirty="0"/>
                        <a:t>56</a:t>
                      </a:r>
                    </a:p>
                  </a:txBody>
                  <a:tcPr marL="0" marR="0" marT="0" marB="0" anchor="ctr"/>
                </a:tc>
                <a:tc>
                  <a:txBody>
                    <a:bodyPr/>
                    <a:lstStyle/>
                    <a:p>
                      <a:pPr algn="ctr"/>
                      <a:r>
                        <a:rPr lang="en-US" b="1" dirty="0"/>
                        <a:t>63</a:t>
                      </a:r>
                    </a:p>
                  </a:txBody>
                  <a:tcPr marL="0" marR="0" marT="0" marB="0" anchor="ctr"/>
                </a:tc>
                <a:extLst>
                  <a:ext uri="{0D108BD9-81ED-4DB2-BD59-A6C34878D82A}">
                    <a16:rowId xmlns:a16="http://schemas.microsoft.com/office/drawing/2014/main" val="10007"/>
                  </a:ext>
                </a:extLst>
              </a:tr>
              <a:tr h="340360">
                <a:tc>
                  <a:txBody>
                    <a:bodyPr/>
                    <a:lstStyle/>
                    <a:p>
                      <a:pPr algn="ctr"/>
                      <a:r>
                        <a:rPr lang="en-US" dirty="0"/>
                        <a:t>8</a:t>
                      </a:r>
                    </a:p>
                  </a:txBody>
                  <a:tcPr marL="0" marR="0" marT="0" marB="0" anchor="ctr"/>
                </a:tc>
                <a:tc>
                  <a:txBody>
                    <a:bodyPr/>
                    <a:lstStyle/>
                    <a:p>
                      <a:pPr algn="ctr"/>
                      <a:r>
                        <a:rPr lang="en-US" b="1" dirty="0"/>
                        <a:t>8</a:t>
                      </a:r>
                    </a:p>
                  </a:txBody>
                  <a:tcPr marL="0" marR="0" marT="0" marB="0" anchor="ctr"/>
                </a:tc>
                <a:tc>
                  <a:txBody>
                    <a:bodyPr/>
                    <a:lstStyle/>
                    <a:p>
                      <a:pPr algn="ctr"/>
                      <a:r>
                        <a:rPr lang="en-US" b="1" dirty="0"/>
                        <a:t>16</a:t>
                      </a:r>
                    </a:p>
                  </a:txBody>
                  <a:tcPr marL="0" marR="0" marT="0" marB="0" anchor="ctr"/>
                </a:tc>
                <a:tc>
                  <a:txBody>
                    <a:bodyPr/>
                    <a:lstStyle/>
                    <a:p>
                      <a:pPr algn="ctr"/>
                      <a:r>
                        <a:rPr lang="en-US" b="1" dirty="0"/>
                        <a:t>24</a:t>
                      </a:r>
                    </a:p>
                  </a:txBody>
                  <a:tcPr marL="0" marR="0" marT="0" marB="0" anchor="ctr"/>
                </a:tc>
                <a:tc>
                  <a:txBody>
                    <a:bodyPr/>
                    <a:lstStyle/>
                    <a:p>
                      <a:pPr algn="ctr"/>
                      <a:r>
                        <a:rPr lang="en-US" b="1" dirty="0"/>
                        <a:t>32</a:t>
                      </a:r>
                    </a:p>
                  </a:txBody>
                  <a:tcPr marL="0" marR="0" marT="0" marB="0" anchor="ctr"/>
                </a:tc>
                <a:tc>
                  <a:txBody>
                    <a:bodyPr/>
                    <a:lstStyle/>
                    <a:p>
                      <a:pPr algn="ctr"/>
                      <a:r>
                        <a:rPr lang="en-US" b="1" dirty="0"/>
                        <a:t>40</a:t>
                      </a:r>
                    </a:p>
                  </a:txBody>
                  <a:tcPr marL="0" marR="0" marT="0" marB="0" anchor="ctr"/>
                </a:tc>
                <a:tc>
                  <a:txBody>
                    <a:bodyPr/>
                    <a:lstStyle/>
                    <a:p>
                      <a:pPr algn="ctr"/>
                      <a:r>
                        <a:rPr lang="en-US" b="1" dirty="0"/>
                        <a:t>48</a:t>
                      </a:r>
                    </a:p>
                  </a:txBody>
                  <a:tcPr marL="0" marR="0" marT="0" marB="0" anchor="ctr"/>
                </a:tc>
                <a:tc>
                  <a:txBody>
                    <a:bodyPr/>
                    <a:lstStyle/>
                    <a:p>
                      <a:pPr algn="ctr"/>
                      <a:r>
                        <a:rPr lang="en-US" b="1" dirty="0"/>
                        <a:t>56</a:t>
                      </a:r>
                    </a:p>
                  </a:txBody>
                  <a:tcPr marL="0" marR="0" marT="0" marB="0" anchor="ctr"/>
                </a:tc>
                <a:tc>
                  <a:txBody>
                    <a:bodyPr/>
                    <a:lstStyle/>
                    <a:p>
                      <a:pPr algn="ctr"/>
                      <a:r>
                        <a:rPr lang="en-US" b="1" dirty="0"/>
                        <a:t>64</a:t>
                      </a:r>
                    </a:p>
                  </a:txBody>
                  <a:tcPr marL="0" marR="0" marT="0" marB="0" anchor="ctr"/>
                </a:tc>
                <a:tc>
                  <a:txBody>
                    <a:bodyPr/>
                    <a:lstStyle/>
                    <a:p>
                      <a:pPr algn="ctr"/>
                      <a:r>
                        <a:rPr lang="en-US" b="1" dirty="0"/>
                        <a:t>72</a:t>
                      </a:r>
                    </a:p>
                  </a:txBody>
                  <a:tcPr marL="0" marR="0" marT="0" marB="0" anchor="ctr"/>
                </a:tc>
                <a:extLst>
                  <a:ext uri="{0D108BD9-81ED-4DB2-BD59-A6C34878D82A}">
                    <a16:rowId xmlns:a16="http://schemas.microsoft.com/office/drawing/2014/main" val="10008"/>
                  </a:ext>
                </a:extLst>
              </a:tr>
              <a:tr h="340360">
                <a:tc>
                  <a:txBody>
                    <a:bodyPr/>
                    <a:lstStyle/>
                    <a:p>
                      <a:pPr algn="ctr"/>
                      <a:r>
                        <a:rPr lang="en-US" dirty="0"/>
                        <a:t>9</a:t>
                      </a:r>
                    </a:p>
                  </a:txBody>
                  <a:tcPr marL="0" marR="0" marT="0" marB="0" anchor="ctr"/>
                </a:tc>
                <a:tc>
                  <a:txBody>
                    <a:bodyPr/>
                    <a:lstStyle/>
                    <a:p>
                      <a:pPr algn="ctr"/>
                      <a:r>
                        <a:rPr lang="en-US" b="1" dirty="0"/>
                        <a:t>9</a:t>
                      </a:r>
                    </a:p>
                  </a:txBody>
                  <a:tcPr marL="0" marR="0" marT="0" marB="0" anchor="ctr"/>
                </a:tc>
                <a:tc>
                  <a:txBody>
                    <a:bodyPr/>
                    <a:lstStyle/>
                    <a:p>
                      <a:pPr algn="ctr"/>
                      <a:r>
                        <a:rPr lang="en-US" b="1" dirty="0"/>
                        <a:t>18</a:t>
                      </a:r>
                    </a:p>
                  </a:txBody>
                  <a:tcPr marL="0" marR="0" marT="0" marB="0" anchor="ctr"/>
                </a:tc>
                <a:tc>
                  <a:txBody>
                    <a:bodyPr/>
                    <a:lstStyle/>
                    <a:p>
                      <a:pPr algn="ctr"/>
                      <a:r>
                        <a:rPr lang="en-US" b="1" dirty="0"/>
                        <a:t>27</a:t>
                      </a:r>
                    </a:p>
                  </a:txBody>
                  <a:tcPr marL="0" marR="0" marT="0" marB="0" anchor="ctr"/>
                </a:tc>
                <a:tc>
                  <a:txBody>
                    <a:bodyPr/>
                    <a:lstStyle/>
                    <a:p>
                      <a:pPr algn="ctr"/>
                      <a:r>
                        <a:rPr lang="en-US" b="1" dirty="0"/>
                        <a:t>36</a:t>
                      </a:r>
                    </a:p>
                  </a:txBody>
                  <a:tcPr marL="0" marR="0" marT="0" marB="0" anchor="ctr"/>
                </a:tc>
                <a:tc>
                  <a:txBody>
                    <a:bodyPr/>
                    <a:lstStyle/>
                    <a:p>
                      <a:pPr algn="ctr"/>
                      <a:r>
                        <a:rPr lang="en-US" b="1" dirty="0"/>
                        <a:t>45</a:t>
                      </a:r>
                    </a:p>
                  </a:txBody>
                  <a:tcPr marL="0" marR="0" marT="0" marB="0" anchor="ctr"/>
                </a:tc>
                <a:tc>
                  <a:txBody>
                    <a:bodyPr/>
                    <a:lstStyle/>
                    <a:p>
                      <a:pPr algn="ctr"/>
                      <a:r>
                        <a:rPr lang="en-US" b="1" dirty="0"/>
                        <a:t>54</a:t>
                      </a:r>
                    </a:p>
                  </a:txBody>
                  <a:tcPr marL="0" marR="0" marT="0" marB="0" anchor="ctr"/>
                </a:tc>
                <a:tc>
                  <a:txBody>
                    <a:bodyPr/>
                    <a:lstStyle/>
                    <a:p>
                      <a:pPr algn="ctr"/>
                      <a:r>
                        <a:rPr lang="en-US" b="1" dirty="0"/>
                        <a:t>63</a:t>
                      </a:r>
                    </a:p>
                  </a:txBody>
                  <a:tcPr marL="0" marR="0" marT="0" marB="0" anchor="ctr"/>
                </a:tc>
                <a:tc>
                  <a:txBody>
                    <a:bodyPr/>
                    <a:lstStyle/>
                    <a:p>
                      <a:pPr algn="ctr"/>
                      <a:r>
                        <a:rPr lang="en-US" b="1" dirty="0"/>
                        <a:t>72</a:t>
                      </a:r>
                    </a:p>
                  </a:txBody>
                  <a:tcPr marL="0" marR="0" marT="0" marB="0" anchor="ctr"/>
                </a:tc>
                <a:tc>
                  <a:txBody>
                    <a:bodyPr/>
                    <a:lstStyle/>
                    <a:p>
                      <a:pPr algn="ctr"/>
                      <a:r>
                        <a:rPr lang="en-US" b="1" dirty="0"/>
                        <a:t>81</a:t>
                      </a:r>
                    </a:p>
                  </a:txBody>
                  <a:tcPr marL="0" marR="0" marT="0" marB="0" anchor="ctr"/>
                </a:tc>
                <a:extLst>
                  <a:ext uri="{0D108BD9-81ED-4DB2-BD59-A6C34878D82A}">
                    <a16:rowId xmlns:a16="http://schemas.microsoft.com/office/drawing/2014/main" val="10009"/>
                  </a:ext>
                </a:extLst>
              </a:tr>
            </a:tbl>
          </a:graphicData>
        </a:graphic>
      </p:graphicFrame>
      <p:graphicFrame>
        <p:nvGraphicFramePr>
          <p:cNvPr id="8" name="Table 7"/>
          <p:cNvGraphicFramePr>
            <a:graphicFrameLocks noGrp="1"/>
          </p:cNvGraphicFramePr>
          <p:nvPr>
            <p:extLst/>
          </p:nvPr>
        </p:nvGraphicFramePr>
        <p:xfrm>
          <a:off x="4080934" y="1797449"/>
          <a:ext cx="1491018" cy="1447800"/>
        </p:xfrm>
        <a:graphic>
          <a:graphicData uri="http://schemas.openxmlformats.org/drawingml/2006/table">
            <a:tbl>
              <a:tblPr firstRow="1" firstCol="1" bandRow="1">
                <a:tableStyleId>{F5AB1C69-6EDB-4FF4-983F-18BD219EF322}</a:tableStyleId>
              </a:tblPr>
              <a:tblGrid>
                <a:gridCol w="745509">
                  <a:extLst>
                    <a:ext uri="{9D8B030D-6E8A-4147-A177-3AD203B41FA5}">
                      <a16:colId xmlns:a16="http://schemas.microsoft.com/office/drawing/2014/main" val="20000"/>
                    </a:ext>
                  </a:extLst>
                </a:gridCol>
                <a:gridCol w="745509">
                  <a:extLst>
                    <a:ext uri="{9D8B030D-6E8A-4147-A177-3AD203B41FA5}">
                      <a16:colId xmlns:a16="http://schemas.microsoft.com/office/drawing/2014/main" val="20001"/>
                    </a:ext>
                  </a:extLst>
                </a:gridCol>
              </a:tblGrid>
              <a:tr h="723900">
                <a:tc>
                  <a:txBody>
                    <a:bodyPr/>
                    <a:lstStyle/>
                    <a:p>
                      <a:pPr algn="ctr"/>
                      <a:r>
                        <a:rPr lang="en-US" sz="3400" b="1" dirty="0"/>
                        <a:t>✕</a:t>
                      </a:r>
                    </a:p>
                  </a:txBody>
                  <a:tcPr marL="0" marR="0" marT="0" marB="0" anchor="ctr"/>
                </a:tc>
                <a:tc>
                  <a:txBody>
                    <a:bodyPr/>
                    <a:lstStyle/>
                    <a:p>
                      <a:pPr algn="ctr"/>
                      <a:r>
                        <a:rPr lang="en-US" sz="3400" b="1" dirty="0"/>
                        <a:t>1</a:t>
                      </a:r>
                    </a:p>
                  </a:txBody>
                  <a:tcPr marL="0" marR="0" marT="0" marB="0" anchor="ctr"/>
                </a:tc>
                <a:extLst>
                  <a:ext uri="{0D108BD9-81ED-4DB2-BD59-A6C34878D82A}">
                    <a16:rowId xmlns:a16="http://schemas.microsoft.com/office/drawing/2014/main" val="10000"/>
                  </a:ext>
                </a:extLst>
              </a:tr>
              <a:tr h="723900">
                <a:tc>
                  <a:txBody>
                    <a:bodyPr/>
                    <a:lstStyle/>
                    <a:p>
                      <a:pPr algn="ctr"/>
                      <a:r>
                        <a:rPr lang="en-US" sz="3400" b="1" dirty="0"/>
                        <a:t>1</a:t>
                      </a:r>
                    </a:p>
                  </a:txBody>
                  <a:tcPr marL="0" marR="0" marT="0" marB="0" anchor="ctr"/>
                </a:tc>
                <a:tc>
                  <a:txBody>
                    <a:bodyPr/>
                    <a:lstStyle/>
                    <a:p>
                      <a:pPr algn="ctr"/>
                      <a:r>
                        <a:rPr lang="en-US" sz="3400" b="1" dirty="0"/>
                        <a:t>1</a:t>
                      </a:r>
                    </a:p>
                  </a:txBody>
                  <a:tcPr marL="0" marR="0" marT="0" marB="0" anchor="ct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nvPr>
        </p:nvGraphicFramePr>
        <p:xfrm>
          <a:off x="5783619" y="1793216"/>
          <a:ext cx="2217381" cy="3390900"/>
        </p:xfrm>
        <a:graphic>
          <a:graphicData uri="http://schemas.openxmlformats.org/drawingml/2006/table">
            <a:tbl>
              <a:tblPr firstRow="1" lastCol="1" bandRow="1">
                <a:tableStyleId>{5C22544A-7EE6-4342-B048-85BDC9FD1C3A}</a:tableStyleId>
              </a:tblPr>
              <a:tblGrid>
                <a:gridCol w="739127">
                  <a:extLst>
                    <a:ext uri="{9D8B030D-6E8A-4147-A177-3AD203B41FA5}">
                      <a16:colId xmlns:a16="http://schemas.microsoft.com/office/drawing/2014/main" val="20000"/>
                    </a:ext>
                  </a:extLst>
                </a:gridCol>
                <a:gridCol w="739127">
                  <a:extLst>
                    <a:ext uri="{9D8B030D-6E8A-4147-A177-3AD203B41FA5}">
                      <a16:colId xmlns:a16="http://schemas.microsoft.com/office/drawing/2014/main" val="20001"/>
                    </a:ext>
                  </a:extLst>
                </a:gridCol>
                <a:gridCol w="739127">
                  <a:extLst>
                    <a:ext uri="{9D8B030D-6E8A-4147-A177-3AD203B41FA5}">
                      <a16:colId xmlns:a16="http://schemas.microsoft.com/office/drawing/2014/main" val="20002"/>
                    </a:ext>
                  </a:extLst>
                </a:gridCol>
              </a:tblGrid>
              <a:tr h="678180">
                <a:tc>
                  <a:txBody>
                    <a:bodyPr/>
                    <a:lstStyle/>
                    <a:p>
                      <a:pPr algn="ctr"/>
                      <a:r>
                        <a:rPr lang="en-US" sz="3600" dirty="0"/>
                        <a:t>A</a:t>
                      </a:r>
                    </a:p>
                  </a:txBody>
                  <a:tcPr anchor="ctr"/>
                </a:tc>
                <a:tc>
                  <a:txBody>
                    <a:bodyPr/>
                    <a:lstStyle/>
                    <a:p>
                      <a:pPr algn="ctr"/>
                      <a:r>
                        <a:rPr lang="en-US" sz="3600" dirty="0"/>
                        <a:t>B</a:t>
                      </a:r>
                    </a:p>
                  </a:txBody>
                  <a:tcPr anchor="ctr"/>
                </a:tc>
                <a:tc>
                  <a:txBody>
                    <a:bodyPr/>
                    <a:lstStyle/>
                    <a:p>
                      <a:pPr algn="ctr"/>
                      <a:r>
                        <a:rPr lang="en-US" sz="3600" dirty="0"/>
                        <a:t>P</a:t>
                      </a:r>
                    </a:p>
                  </a:txBody>
                  <a:tcPr anchor="ctr"/>
                </a:tc>
                <a:extLst>
                  <a:ext uri="{0D108BD9-81ED-4DB2-BD59-A6C34878D82A}">
                    <a16:rowId xmlns:a16="http://schemas.microsoft.com/office/drawing/2014/main" val="10000"/>
                  </a:ext>
                </a:extLst>
              </a:tr>
              <a:tr h="678180">
                <a:tc>
                  <a:txBody>
                    <a:bodyPr/>
                    <a:lstStyle/>
                    <a:p>
                      <a:pPr algn="ctr"/>
                      <a:r>
                        <a:rPr lang="en-US" sz="3600" b="1" dirty="0">
                          <a:latin typeface="Consolas" charset="0"/>
                          <a:ea typeface="Consolas" charset="0"/>
                          <a:cs typeface="Consolas" charset="0"/>
                        </a:rPr>
                        <a:t>0</a:t>
                      </a:r>
                    </a:p>
                  </a:txBody>
                  <a:tcPr anchor="ctr"/>
                </a:tc>
                <a:tc>
                  <a:txBody>
                    <a:bodyPr/>
                    <a:lstStyle/>
                    <a:p>
                      <a:pPr algn="ctr"/>
                      <a:r>
                        <a:rPr lang="en-US" sz="3600" b="1" dirty="0">
                          <a:latin typeface="Consolas" charset="0"/>
                          <a:ea typeface="Consolas" charset="0"/>
                          <a:cs typeface="Consolas" charset="0"/>
                        </a:rPr>
                        <a:t>0</a:t>
                      </a:r>
                    </a:p>
                  </a:txBody>
                  <a:tcPr anchor="ctr"/>
                </a:tc>
                <a:tc>
                  <a:txBody>
                    <a:bodyPr/>
                    <a:lstStyle/>
                    <a:p>
                      <a:pPr algn="ctr"/>
                      <a:r>
                        <a:rPr lang="en-US" sz="3600" b="1" dirty="0">
                          <a:latin typeface="Consolas" charset="0"/>
                          <a:ea typeface="Consolas" charset="0"/>
                          <a:cs typeface="Consolas" charset="0"/>
                        </a:rPr>
                        <a:t>0</a:t>
                      </a:r>
                    </a:p>
                  </a:txBody>
                  <a:tcPr anchor="ctr"/>
                </a:tc>
                <a:extLst>
                  <a:ext uri="{0D108BD9-81ED-4DB2-BD59-A6C34878D82A}">
                    <a16:rowId xmlns:a16="http://schemas.microsoft.com/office/drawing/2014/main" val="10001"/>
                  </a:ext>
                </a:extLst>
              </a:tr>
              <a:tr h="678180">
                <a:tc>
                  <a:txBody>
                    <a:bodyPr/>
                    <a:lstStyle/>
                    <a:p>
                      <a:pPr algn="ctr"/>
                      <a:r>
                        <a:rPr lang="en-US" sz="3600" b="1" dirty="0">
                          <a:latin typeface="Consolas" charset="0"/>
                          <a:ea typeface="Consolas" charset="0"/>
                          <a:cs typeface="Consolas" charset="0"/>
                        </a:rPr>
                        <a:t>0</a:t>
                      </a:r>
                    </a:p>
                  </a:txBody>
                  <a:tcPr anchor="ctr"/>
                </a:tc>
                <a:tc>
                  <a:txBody>
                    <a:bodyPr/>
                    <a:lstStyle/>
                    <a:p>
                      <a:pPr algn="ctr"/>
                      <a:r>
                        <a:rPr lang="en-US" sz="3600" b="1" dirty="0">
                          <a:latin typeface="Consolas" charset="0"/>
                          <a:ea typeface="Consolas" charset="0"/>
                          <a:cs typeface="Consolas" charset="0"/>
                        </a:rPr>
                        <a:t>1</a:t>
                      </a:r>
                    </a:p>
                  </a:txBody>
                  <a:tcPr anchor="ctr"/>
                </a:tc>
                <a:tc>
                  <a:txBody>
                    <a:bodyPr/>
                    <a:lstStyle/>
                    <a:p>
                      <a:pPr algn="ctr"/>
                      <a:r>
                        <a:rPr lang="en-US" sz="3600" b="1" dirty="0">
                          <a:latin typeface="Consolas" charset="0"/>
                          <a:ea typeface="Consolas" charset="0"/>
                          <a:cs typeface="Consolas" charset="0"/>
                        </a:rPr>
                        <a:t>0</a:t>
                      </a:r>
                    </a:p>
                  </a:txBody>
                  <a:tcPr anchor="ctr"/>
                </a:tc>
                <a:extLst>
                  <a:ext uri="{0D108BD9-81ED-4DB2-BD59-A6C34878D82A}">
                    <a16:rowId xmlns:a16="http://schemas.microsoft.com/office/drawing/2014/main" val="10002"/>
                  </a:ext>
                </a:extLst>
              </a:tr>
              <a:tr h="678180">
                <a:tc>
                  <a:txBody>
                    <a:bodyPr/>
                    <a:lstStyle/>
                    <a:p>
                      <a:pPr algn="ctr"/>
                      <a:r>
                        <a:rPr lang="en-US" sz="3600" b="1" dirty="0">
                          <a:latin typeface="Consolas" charset="0"/>
                          <a:ea typeface="Consolas" charset="0"/>
                          <a:cs typeface="Consolas" charset="0"/>
                        </a:rPr>
                        <a:t>1</a:t>
                      </a:r>
                    </a:p>
                  </a:txBody>
                  <a:tcPr anchor="ctr"/>
                </a:tc>
                <a:tc>
                  <a:txBody>
                    <a:bodyPr/>
                    <a:lstStyle/>
                    <a:p>
                      <a:pPr algn="ctr"/>
                      <a:r>
                        <a:rPr lang="en-US" sz="3600" b="1" dirty="0">
                          <a:latin typeface="Consolas" charset="0"/>
                          <a:ea typeface="Consolas" charset="0"/>
                          <a:cs typeface="Consolas" charset="0"/>
                        </a:rPr>
                        <a:t>0</a:t>
                      </a:r>
                    </a:p>
                  </a:txBody>
                  <a:tcPr anchor="ctr"/>
                </a:tc>
                <a:tc>
                  <a:txBody>
                    <a:bodyPr/>
                    <a:lstStyle/>
                    <a:p>
                      <a:pPr algn="ctr"/>
                      <a:r>
                        <a:rPr lang="en-US" sz="3600" b="1" dirty="0">
                          <a:latin typeface="Consolas" charset="0"/>
                          <a:ea typeface="Consolas" charset="0"/>
                          <a:cs typeface="Consolas" charset="0"/>
                        </a:rPr>
                        <a:t>0</a:t>
                      </a:r>
                    </a:p>
                  </a:txBody>
                  <a:tcPr anchor="ctr"/>
                </a:tc>
                <a:extLst>
                  <a:ext uri="{0D108BD9-81ED-4DB2-BD59-A6C34878D82A}">
                    <a16:rowId xmlns:a16="http://schemas.microsoft.com/office/drawing/2014/main" val="10003"/>
                  </a:ext>
                </a:extLst>
              </a:tr>
              <a:tr h="678180">
                <a:tc>
                  <a:txBody>
                    <a:bodyPr/>
                    <a:lstStyle/>
                    <a:p>
                      <a:pPr algn="ctr"/>
                      <a:r>
                        <a:rPr lang="en-US" sz="3600" b="1" dirty="0">
                          <a:latin typeface="Consolas" charset="0"/>
                          <a:ea typeface="Consolas" charset="0"/>
                          <a:cs typeface="Consolas" charset="0"/>
                        </a:rPr>
                        <a:t>1</a:t>
                      </a:r>
                    </a:p>
                  </a:txBody>
                  <a:tcPr anchor="ctr"/>
                </a:tc>
                <a:tc>
                  <a:txBody>
                    <a:bodyPr/>
                    <a:lstStyle/>
                    <a:p>
                      <a:pPr algn="ctr"/>
                      <a:r>
                        <a:rPr lang="en-US" sz="3600" b="1" dirty="0">
                          <a:latin typeface="Consolas" charset="0"/>
                          <a:ea typeface="Consolas" charset="0"/>
                          <a:cs typeface="Consolas" charset="0"/>
                        </a:rPr>
                        <a:t>1</a:t>
                      </a:r>
                    </a:p>
                  </a:txBody>
                  <a:tcPr anchor="ctr"/>
                </a:tc>
                <a:tc>
                  <a:txBody>
                    <a:bodyPr/>
                    <a:lstStyle/>
                    <a:p>
                      <a:pPr algn="ctr"/>
                      <a:r>
                        <a:rPr lang="en-US" sz="3600" b="1" dirty="0">
                          <a:latin typeface="Consolas" charset="0"/>
                          <a:ea typeface="Consolas" charset="0"/>
                          <a:cs typeface="Consolas" charset="0"/>
                        </a:rPr>
                        <a:t>1</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40110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 like you remember</a:t>
            </a:r>
          </a:p>
        </p:txBody>
      </p:sp>
      <p:sp>
        <p:nvSpPr>
          <p:cNvPr id="3" name="Content Placeholder 2"/>
          <p:cNvSpPr>
            <a:spLocks noGrp="1"/>
          </p:cNvSpPr>
          <p:nvPr>
            <p:ph idx="1"/>
          </p:nvPr>
        </p:nvSpPr>
        <p:spPr>
          <a:xfrm>
            <a:off x="152400" y="495301"/>
            <a:ext cx="8763000" cy="504747"/>
          </a:xfrm>
        </p:spPr>
        <p:txBody>
          <a:bodyPr/>
          <a:lstStyle/>
          <a:p>
            <a:r>
              <a:rPr lang="en-US" dirty="0"/>
              <a:t>you know how to multiply, </a:t>
            </a:r>
            <a:r>
              <a:rPr lang="en-US" dirty="0" err="1"/>
              <a:t>riiiight</a:t>
            </a:r>
            <a:r>
              <a:rPr lang="en-US" dirty="0"/>
              <a:t>?</a:t>
            </a:r>
          </a:p>
        </p:txBody>
      </p:sp>
      <p:sp>
        <p:nvSpPr>
          <p:cNvPr id="14" name="Footer Placeholder 13"/>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t>21</a:t>
            </a:fld>
            <a:endParaRPr lang="en-US"/>
          </a:p>
        </p:txBody>
      </p:sp>
      <p:sp>
        <p:nvSpPr>
          <p:cNvPr id="6" name="TextBox 5"/>
          <p:cNvSpPr txBox="1"/>
          <p:nvPr/>
        </p:nvSpPr>
        <p:spPr>
          <a:xfrm>
            <a:off x="5708763" y="952500"/>
            <a:ext cx="1146899" cy="1200329"/>
          </a:xfrm>
          <a:prstGeom prst="rect">
            <a:avLst/>
          </a:prstGeom>
          <a:noFill/>
        </p:spPr>
        <p:txBody>
          <a:bodyPr wrap="square" rtlCol="0">
            <a:spAutoFit/>
          </a:bodyPr>
          <a:lstStyle/>
          <a:p>
            <a:r>
              <a:rPr lang="en-US" sz="3600" b="1">
                <a:latin typeface="Consolas" panose="020B0609020204030204" pitchFamily="49" charset="0"/>
                <a:cs typeface="Consolas" panose="020B0609020204030204" pitchFamily="49" charset="0"/>
              </a:rPr>
              <a:t> 11</a:t>
            </a:r>
            <a:endParaRPr lang="en-US" sz="3600" b="1" dirty="0">
              <a:latin typeface="Consolas" panose="020B0609020204030204" pitchFamily="49" charset="0"/>
              <a:cs typeface="Consolas" panose="020B0609020204030204" pitchFamily="49" charset="0"/>
            </a:endParaRPr>
          </a:p>
          <a:p>
            <a:r>
              <a:rPr lang="en-US" sz="3600" b="1" u="sng" dirty="0">
                <a:latin typeface="Consolas" charset="0"/>
                <a:ea typeface="Consolas" charset="0"/>
                <a:cs typeface="Consolas" charset="0"/>
              </a:rPr>
              <a:t>×</a:t>
            </a:r>
            <a:r>
              <a:rPr lang="en-US" sz="3600" b="1" u="sng" dirty="0">
                <a:latin typeface="Consolas" panose="020B0609020204030204" pitchFamily="49" charset="0"/>
                <a:cs typeface="Consolas" panose="020B0609020204030204" pitchFamily="49" charset="0"/>
              </a:rPr>
              <a:t> 5</a:t>
            </a:r>
          </a:p>
        </p:txBody>
      </p:sp>
      <p:sp>
        <p:nvSpPr>
          <p:cNvPr id="7" name="TextBox 6"/>
          <p:cNvSpPr txBox="1"/>
          <p:nvPr/>
        </p:nvSpPr>
        <p:spPr>
          <a:xfrm>
            <a:off x="2975313" y="952500"/>
            <a:ext cx="2466452" cy="3416320"/>
          </a:xfrm>
          <a:prstGeom prst="rect">
            <a:avLst/>
          </a:prstGeom>
          <a:noFill/>
        </p:spPr>
        <p:txBody>
          <a:bodyPr wrap="square" rtlCol="0">
            <a:spAutoFit/>
          </a:bodyPr>
          <a:lstStyle/>
          <a:p>
            <a:r>
              <a:rPr lang="en-US" sz="3600" b="1" dirty="0">
                <a:latin typeface="Consolas" panose="020B0609020204030204" pitchFamily="49" charset="0"/>
                <a:cs typeface="Consolas" panose="020B0609020204030204" pitchFamily="49" charset="0"/>
              </a:rPr>
              <a:t>   1011 =</a:t>
            </a:r>
          </a:p>
          <a:p>
            <a:r>
              <a:rPr lang="en-US" sz="3600" b="1" dirty="0">
                <a:latin typeface="Consolas" panose="020B0609020204030204" pitchFamily="49" charset="0"/>
                <a:cs typeface="Consolas" panose="020B0609020204030204" pitchFamily="49" charset="0"/>
              </a:rPr>
              <a:t> </a:t>
            </a:r>
            <a:r>
              <a:rPr lang="en-US" sz="3600" b="1" u="sng" dirty="0">
                <a:latin typeface="Consolas" charset="0"/>
                <a:ea typeface="Consolas" charset="0"/>
                <a:cs typeface="Consolas" charset="0"/>
              </a:rPr>
              <a:t>× </a:t>
            </a:r>
            <a:r>
              <a:rPr lang="en-US" sz="3600" b="1" u="sng" dirty="0">
                <a:latin typeface="Consolas" panose="020B0609020204030204" pitchFamily="49" charset="0"/>
                <a:cs typeface="Consolas" panose="020B0609020204030204" pitchFamily="49" charset="0"/>
              </a:rPr>
              <a:t>0101</a:t>
            </a:r>
            <a:r>
              <a:rPr lang="en-US" sz="3600" b="1" dirty="0">
                <a:latin typeface="Consolas" panose="020B0609020204030204" pitchFamily="49" charset="0"/>
                <a:cs typeface="Consolas" panose="020B0609020204030204" pitchFamily="49" charset="0"/>
              </a:rPr>
              <a:t> =</a:t>
            </a:r>
          </a:p>
          <a:p>
            <a:r>
              <a:rPr lang="en-US" sz="3600" b="1" dirty="0">
                <a:latin typeface="Consolas" panose="020B0609020204030204" pitchFamily="49" charset="0"/>
                <a:cs typeface="Consolas" panose="020B0609020204030204" pitchFamily="49" charset="0"/>
              </a:rPr>
              <a:t>   1011</a:t>
            </a:r>
          </a:p>
          <a:p>
            <a:r>
              <a:rPr lang="en-US" sz="3600" b="1" dirty="0">
                <a:latin typeface="Consolas" panose="020B0609020204030204" pitchFamily="49" charset="0"/>
                <a:cs typeface="Consolas" panose="020B0609020204030204" pitchFamily="49" charset="0"/>
              </a:rPr>
              <a:t>  0000</a:t>
            </a:r>
          </a:p>
          <a:p>
            <a:r>
              <a:rPr lang="en-US" sz="3600" b="1" dirty="0">
                <a:latin typeface="Consolas" panose="020B0609020204030204" pitchFamily="49" charset="0"/>
                <a:cs typeface="Consolas" panose="020B0609020204030204" pitchFamily="49" charset="0"/>
              </a:rPr>
              <a:t> 1011</a:t>
            </a:r>
          </a:p>
          <a:p>
            <a:r>
              <a:rPr lang="en-US" sz="3600" b="1" u="sng" dirty="0">
                <a:latin typeface="Consolas" panose="020B0609020204030204" pitchFamily="49" charset="0"/>
                <a:cs typeface="Consolas" panose="020B0609020204030204" pitchFamily="49" charset="0"/>
              </a:rPr>
              <a:t>0000   </a:t>
            </a:r>
          </a:p>
        </p:txBody>
      </p:sp>
      <p:sp>
        <p:nvSpPr>
          <p:cNvPr id="8" name="TextBox 7"/>
          <p:cNvSpPr txBox="1"/>
          <p:nvPr/>
        </p:nvSpPr>
        <p:spPr>
          <a:xfrm>
            <a:off x="2990001" y="4174158"/>
            <a:ext cx="2069403" cy="646331"/>
          </a:xfrm>
          <a:prstGeom prst="rect">
            <a:avLst/>
          </a:prstGeom>
          <a:noFill/>
        </p:spPr>
        <p:txBody>
          <a:bodyPr wrap="square" rtlCol="0">
            <a:spAutoFit/>
          </a:bodyPr>
          <a:lstStyle/>
          <a:p>
            <a:r>
              <a:rPr lang="en-US" sz="3600" b="1" dirty="0">
                <a:latin typeface="Consolas" panose="020B0609020204030204" pitchFamily="49" charset="0"/>
                <a:cs typeface="Consolas" panose="020B0609020204030204" pitchFamily="49" charset="0"/>
              </a:rPr>
              <a:t> 110111  </a:t>
            </a:r>
          </a:p>
        </p:txBody>
      </p:sp>
      <p:sp>
        <p:nvSpPr>
          <p:cNvPr id="9" name="TextBox 8"/>
          <p:cNvSpPr txBox="1"/>
          <p:nvPr/>
        </p:nvSpPr>
        <p:spPr>
          <a:xfrm>
            <a:off x="5959799" y="2037980"/>
            <a:ext cx="895863" cy="646331"/>
          </a:xfrm>
          <a:prstGeom prst="rect">
            <a:avLst/>
          </a:prstGeom>
          <a:noFill/>
        </p:spPr>
        <p:txBody>
          <a:bodyPr wrap="square" rtlCol="0">
            <a:spAutoFit/>
          </a:bodyPr>
          <a:lstStyle/>
          <a:p>
            <a:r>
              <a:rPr lang="en-US" sz="3600" b="1" dirty="0">
                <a:latin typeface="Consolas" panose="020B0609020204030204" pitchFamily="49" charset="0"/>
                <a:cs typeface="Consolas" panose="020B0609020204030204" pitchFamily="49" charset="0"/>
              </a:rPr>
              <a:t>55</a:t>
            </a:r>
          </a:p>
        </p:txBody>
      </p:sp>
      <p:sp>
        <p:nvSpPr>
          <p:cNvPr id="10" name="TextBox 9"/>
          <p:cNvSpPr txBox="1"/>
          <p:nvPr/>
        </p:nvSpPr>
        <p:spPr>
          <a:xfrm>
            <a:off x="2975312" y="2591387"/>
            <a:ext cx="2466452" cy="1754326"/>
          </a:xfrm>
          <a:prstGeom prst="rect">
            <a:avLst/>
          </a:prstGeom>
          <a:noFill/>
        </p:spPr>
        <p:txBody>
          <a:bodyPr wrap="square" rtlCol="0">
            <a:spAutoFit/>
          </a:bodyPr>
          <a:lstStyle/>
          <a:p>
            <a:r>
              <a:rPr lang="en-US" sz="3600" b="1" dirty="0">
                <a:solidFill>
                  <a:srgbClr val="FF0000"/>
                </a:solidFill>
                <a:latin typeface="Consolas" panose="020B0609020204030204" pitchFamily="49" charset="0"/>
                <a:cs typeface="Consolas" panose="020B0609020204030204" pitchFamily="49" charset="0"/>
              </a:rPr>
              <a:t>      0</a:t>
            </a:r>
          </a:p>
          <a:p>
            <a:r>
              <a:rPr lang="en-US" sz="3600" b="1" dirty="0">
                <a:solidFill>
                  <a:srgbClr val="FF0000"/>
                </a:solidFill>
                <a:latin typeface="Consolas" panose="020B0609020204030204" pitchFamily="49" charset="0"/>
                <a:cs typeface="Consolas" panose="020B0609020204030204" pitchFamily="49" charset="0"/>
              </a:rPr>
              <a:t>     00</a:t>
            </a:r>
          </a:p>
          <a:p>
            <a:r>
              <a:rPr lang="en-US" sz="3600" b="1" dirty="0">
                <a:solidFill>
                  <a:srgbClr val="FF0000"/>
                </a:solidFill>
                <a:latin typeface="Consolas" panose="020B0609020204030204" pitchFamily="49" charset="0"/>
                <a:cs typeface="Consolas" panose="020B0609020204030204" pitchFamily="49" charset="0"/>
              </a:rPr>
              <a:t>    000</a:t>
            </a:r>
          </a:p>
        </p:txBody>
      </p:sp>
      <p:grpSp>
        <p:nvGrpSpPr>
          <p:cNvPr id="19" name="Group 18"/>
          <p:cNvGrpSpPr/>
          <p:nvPr/>
        </p:nvGrpSpPr>
        <p:grpSpPr>
          <a:xfrm>
            <a:off x="170642" y="2058637"/>
            <a:ext cx="2846870" cy="2159285"/>
            <a:chOff x="-948936" y="2174545"/>
            <a:chExt cx="2846870" cy="2159285"/>
          </a:xfrm>
        </p:grpSpPr>
        <p:sp>
          <p:nvSpPr>
            <p:cNvPr id="11" name="Left Brace 10"/>
            <p:cNvSpPr/>
            <p:nvPr/>
          </p:nvSpPr>
          <p:spPr>
            <a:xfrm>
              <a:off x="1606497" y="2174545"/>
              <a:ext cx="291437" cy="2159285"/>
            </a:xfrm>
            <a:prstGeom prst="leftBrace">
              <a:avLst>
                <a:gd name="adj1" fmla="val 51934"/>
                <a:gd name="adj2" fmla="val 50000"/>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948936" y="2187811"/>
              <a:ext cx="2630086" cy="1785104"/>
            </a:xfrm>
            <a:prstGeom prst="rect">
              <a:avLst/>
            </a:prstGeom>
            <a:noFill/>
          </p:spPr>
          <p:txBody>
            <a:bodyPr wrap="square" rtlCol="0">
              <a:spAutoFit/>
            </a:bodyPr>
            <a:lstStyle/>
            <a:p>
              <a:pPr algn="ctr"/>
              <a:r>
                <a:rPr lang="en-US" sz="2200" dirty="0"/>
                <a:t>these are the </a:t>
              </a:r>
              <a:r>
                <a:rPr lang="en-US" sz="2200" b="1" dirty="0"/>
                <a:t>partial products</a:t>
              </a:r>
              <a:r>
                <a:rPr lang="en-US" sz="2200" b="1" i="1" dirty="0"/>
                <a:t>.</a:t>
              </a:r>
              <a:r>
                <a:rPr lang="en-US" sz="2200" b="1" i="1" dirty="0">
                  <a:solidFill>
                    <a:schemeClr val="tx2"/>
                  </a:solidFill>
                </a:rPr>
                <a:t> </a:t>
              </a:r>
              <a:r>
                <a:rPr lang="en-US" sz="2200" dirty="0"/>
                <a:t>how many </a:t>
              </a:r>
              <a:r>
                <a:rPr lang="en-US" sz="2200" b="1" dirty="0"/>
                <a:t>two-number additions</a:t>
              </a:r>
              <a:r>
                <a:rPr lang="en-US" sz="2200" dirty="0"/>
                <a:t> are we doing?</a:t>
              </a:r>
              <a:endParaRPr lang="en-US" sz="2200" b="1" dirty="0">
                <a:solidFill>
                  <a:schemeClr val="tx2"/>
                </a:solidFill>
              </a:endParaRPr>
            </a:p>
          </p:txBody>
        </p:sp>
      </p:grpSp>
      <p:grpSp>
        <p:nvGrpSpPr>
          <p:cNvPr id="18" name="Group 17"/>
          <p:cNvGrpSpPr/>
          <p:nvPr/>
        </p:nvGrpSpPr>
        <p:grpSpPr>
          <a:xfrm>
            <a:off x="4908366" y="2957298"/>
            <a:ext cx="3744845" cy="769441"/>
            <a:chOff x="3810002" y="3073206"/>
            <a:chExt cx="3744845" cy="769441"/>
          </a:xfrm>
        </p:grpSpPr>
        <p:sp>
          <p:nvSpPr>
            <p:cNvPr id="13" name="TextBox 12"/>
            <p:cNvSpPr txBox="1"/>
            <p:nvPr/>
          </p:nvSpPr>
          <p:spPr>
            <a:xfrm>
              <a:off x="4531478" y="3073206"/>
              <a:ext cx="3023369" cy="769441"/>
            </a:xfrm>
            <a:prstGeom prst="rect">
              <a:avLst/>
            </a:prstGeom>
            <a:noFill/>
          </p:spPr>
          <p:txBody>
            <a:bodyPr wrap="square" rtlCol="0">
              <a:spAutoFit/>
            </a:bodyPr>
            <a:lstStyle/>
            <a:p>
              <a:pPr algn="ctr"/>
              <a:r>
                <a:rPr lang="en-US" sz="2200" dirty="0"/>
                <a:t>wait, what operation are we doing here...?</a:t>
              </a:r>
              <a:endParaRPr lang="en-US" sz="2200" b="1" dirty="0">
                <a:solidFill>
                  <a:schemeClr val="tx2"/>
                </a:solidFill>
              </a:endParaRPr>
            </a:p>
          </p:txBody>
        </p:sp>
        <p:cxnSp>
          <p:nvCxnSpPr>
            <p:cNvPr id="15" name="Straight Arrow Connector 14"/>
            <p:cNvCxnSpPr>
              <a:cxnSpLocks/>
            </p:cNvCxnSpPr>
            <p:nvPr/>
          </p:nvCxnSpPr>
          <p:spPr>
            <a:xfrm flipH="1">
              <a:off x="3810002" y="3460495"/>
              <a:ext cx="800397" cy="660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6588663" y="995552"/>
            <a:ext cx="1973401" cy="1045864"/>
          </a:xfrm>
          <a:prstGeom prst="rect">
            <a:avLst/>
          </a:prstGeom>
          <a:noFill/>
        </p:spPr>
        <p:txBody>
          <a:bodyPr wrap="square" rtlCol="0">
            <a:spAutoFit/>
          </a:bodyPr>
          <a:lstStyle/>
          <a:p>
            <a:pPr>
              <a:lnSpc>
                <a:spcPct val="150000"/>
              </a:lnSpc>
            </a:pPr>
            <a:r>
              <a:rPr lang="en-US" sz="2200" b="1" dirty="0"/>
              <a:t>Multiplicand</a:t>
            </a:r>
          </a:p>
          <a:p>
            <a:pPr>
              <a:lnSpc>
                <a:spcPct val="150000"/>
              </a:lnSpc>
            </a:pPr>
            <a:r>
              <a:rPr lang="en-US" sz="2200" b="1" dirty="0"/>
              <a:t>Multiplier</a:t>
            </a:r>
          </a:p>
        </p:txBody>
      </p:sp>
      <p:sp>
        <p:nvSpPr>
          <p:cNvPr id="20" name="TextBox 19">
            <a:extLst>
              <a:ext uri="{FF2B5EF4-FFF2-40B4-BE49-F238E27FC236}">
                <a16:creationId xmlns:a16="http://schemas.microsoft.com/office/drawing/2014/main" id="{AE681C84-092E-D545-855B-3B028EEB309B}"/>
              </a:ext>
            </a:extLst>
          </p:cNvPr>
          <p:cNvSpPr txBox="1"/>
          <p:nvPr/>
        </p:nvSpPr>
        <p:spPr>
          <a:xfrm>
            <a:off x="213013" y="3895539"/>
            <a:ext cx="2425769" cy="1446550"/>
          </a:xfrm>
          <a:prstGeom prst="rect">
            <a:avLst/>
          </a:prstGeom>
          <a:noFill/>
        </p:spPr>
        <p:txBody>
          <a:bodyPr wrap="square" rtlCol="0">
            <a:spAutoFit/>
          </a:bodyPr>
          <a:lstStyle/>
          <a:p>
            <a:pPr algn="ctr"/>
            <a:r>
              <a:rPr lang="en-US" sz="2200" dirty="0"/>
              <a:t>so that means… </a:t>
            </a:r>
            <a:r>
              <a:rPr lang="en-US" sz="2200" b="1" dirty="0">
                <a:solidFill>
                  <a:srgbClr val="FF0000"/>
                </a:solidFill>
              </a:rPr>
              <a:t>multiplication is always slower than addition.</a:t>
            </a:r>
          </a:p>
        </p:txBody>
      </p:sp>
    </p:spTree>
    <p:extLst>
      <p:ext uri="{BB962C8B-B14F-4D97-AF65-F5344CB8AC3E}">
        <p14:creationId xmlns:p14="http://schemas.microsoft.com/office/powerpoint/2010/main" val="22097704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P spid="7" grpId="0" uiExpand="1" build="p" bldLvl="5"/>
      <p:bldP spid="8" grpId="0"/>
      <p:bldP spid="9" grpId="0"/>
      <p:bldP spid="10" grpId="0" bldLvl="5"/>
      <p:bldP spid="21"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 why does this work?</a:t>
            </a:r>
          </a:p>
        </p:txBody>
      </p:sp>
      <p:sp>
        <p:nvSpPr>
          <p:cNvPr id="3" name="Content Placeholder 2"/>
          <p:cNvSpPr>
            <a:spLocks noGrp="1"/>
          </p:cNvSpPr>
          <p:nvPr>
            <p:ph idx="1"/>
          </p:nvPr>
        </p:nvSpPr>
        <p:spPr>
          <a:xfrm>
            <a:off x="152400" y="495301"/>
            <a:ext cx="8991600" cy="838199"/>
          </a:xfrm>
        </p:spPr>
        <p:txBody>
          <a:bodyPr>
            <a:normAutofit/>
          </a:bodyPr>
          <a:lstStyle/>
          <a:p>
            <a:r>
              <a:rPr lang="en-US" dirty="0"/>
              <a:t>what are we </a:t>
            </a:r>
            <a:r>
              <a:rPr lang="en-US" i="1" dirty="0"/>
              <a:t>actually doing</a:t>
            </a:r>
            <a:r>
              <a:rPr lang="en-US" dirty="0"/>
              <a:t> with this technique?</a:t>
            </a:r>
          </a:p>
          <a:p>
            <a:r>
              <a:rPr lang="en-US" dirty="0"/>
              <a:t>remember how positional numbers are really like polynomials?</a:t>
            </a:r>
          </a:p>
        </p:txBody>
      </p:sp>
      <p:sp>
        <p:nvSpPr>
          <p:cNvPr id="4" name="Footer Placeholder 3"/>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22</a:t>
            </a:fld>
            <a:endParaRPr lang="en-US"/>
          </a:p>
        </p:txBody>
      </p:sp>
      <p:sp>
        <p:nvSpPr>
          <p:cNvPr id="7" name="TextBox 6"/>
          <p:cNvSpPr txBox="1"/>
          <p:nvPr/>
        </p:nvSpPr>
        <p:spPr>
          <a:xfrm>
            <a:off x="381000" y="1575640"/>
            <a:ext cx="1451038" cy="646331"/>
          </a:xfrm>
          <a:prstGeom prst="rect">
            <a:avLst/>
          </a:prstGeom>
          <a:noFill/>
        </p:spPr>
        <p:txBody>
          <a:bodyPr wrap="none" rtlCol="0">
            <a:spAutoFit/>
          </a:bodyPr>
          <a:lstStyle/>
          <a:p>
            <a:pPr algn="r"/>
            <a:r>
              <a:rPr lang="en-US" sz="3600" b="1" dirty="0">
                <a:solidFill>
                  <a:srgbClr val="FF0000"/>
                </a:solidFill>
                <a:latin typeface="Consolas" charset="0"/>
                <a:ea typeface="Consolas" charset="0"/>
                <a:cs typeface="Consolas" charset="0"/>
              </a:rPr>
              <a:t>7</a:t>
            </a:r>
            <a:r>
              <a:rPr lang="en-US" sz="3600" b="1" dirty="0">
                <a:latin typeface="Consolas" charset="0"/>
                <a:ea typeface="Consolas" charset="0"/>
                <a:cs typeface="Consolas" charset="0"/>
              </a:rPr>
              <a:t>8×</a:t>
            </a:r>
            <a:r>
              <a:rPr lang="en-US" sz="3600" b="1" dirty="0">
                <a:solidFill>
                  <a:srgbClr val="FF0000"/>
                </a:solidFill>
                <a:latin typeface="Consolas" charset="0"/>
                <a:ea typeface="Consolas" charset="0"/>
                <a:cs typeface="Consolas" charset="0"/>
              </a:rPr>
              <a:t>5</a:t>
            </a:r>
            <a:r>
              <a:rPr lang="en-US" sz="3600" b="1" dirty="0">
                <a:latin typeface="Consolas" charset="0"/>
                <a:ea typeface="Consolas" charset="0"/>
                <a:cs typeface="Consolas" charset="0"/>
              </a:rPr>
              <a:t>4</a:t>
            </a:r>
          </a:p>
        </p:txBody>
      </p:sp>
      <p:sp>
        <p:nvSpPr>
          <p:cNvPr id="8" name="TextBox 7"/>
          <p:cNvSpPr txBox="1"/>
          <p:nvPr/>
        </p:nvSpPr>
        <p:spPr>
          <a:xfrm>
            <a:off x="1868519" y="1575640"/>
            <a:ext cx="7023076" cy="646331"/>
          </a:xfrm>
          <a:prstGeom prst="rect">
            <a:avLst/>
          </a:prstGeom>
          <a:noFill/>
        </p:spPr>
        <p:txBody>
          <a:bodyPr wrap="none" rtlCol="0">
            <a:spAutoFit/>
          </a:bodyPr>
          <a:lstStyle/>
          <a:p>
            <a:r>
              <a:rPr lang="en-US" sz="3600" b="1" dirty="0">
                <a:latin typeface="Consolas" charset="0"/>
                <a:ea typeface="Consolas" charset="0"/>
                <a:cs typeface="Consolas" charset="0"/>
              </a:rPr>
              <a:t>= </a:t>
            </a:r>
            <a:r>
              <a:rPr lang="en-US" sz="3600" b="1" dirty="0">
                <a:solidFill>
                  <a:srgbClr val="FF0000"/>
                </a:solidFill>
                <a:latin typeface="Consolas" charset="0"/>
                <a:ea typeface="Consolas" charset="0"/>
                <a:cs typeface="Consolas" charset="0"/>
              </a:rPr>
              <a:t>70</a:t>
            </a:r>
            <a:r>
              <a:rPr lang="en-US" sz="3600" b="1" dirty="0">
                <a:latin typeface="Consolas" charset="0"/>
                <a:ea typeface="Consolas" charset="0"/>
                <a:cs typeface="Consolas" charset="0"/>
              </a:rPr>
              <a:t>×</a:t>
            </a:r>
            <a:r>
              <a:rPr lang="en-US" sz="3600" b="1" dirty="0">
                <a:solidFill>
                  <a:srgbClr val="FF0000"/>
                </a:solidFill>
                <a:latin typeface="Consolas" charset="0"/>
                <a:ea typeface="Consolas" charset="0"/>
                <a:cs typeface="Consolas" charset="0"/>
              </a:rPr>
              <a:t>50</a:t>
            </a:r>
            <a:r>
              <a:rPr lang="en-US" sz="3600" b="1" dirty="0">
                <a:latin typeface="Consolas" charset="0"/>
                <a:ea typeface="Consolas" charset="0"/>
                <a:cs typeface="Consolas" charset="0"/>
              </a:rPr>
              <a:t> + </a:t>
            </a:r>
            <a:r>
              <a:rPr lang="en-US" sz="3600" b="1" dirty="0">
                <a:solidFill>
                  <a:srgbClr val="FF0000"/>
                </a:solidFill>
                <a:latin typeface="Consolas" charset="0"/>
                <a:ea typeface="Consolas" charset="0"/>
                <a:cs typeface="Consolas" charset="0"/>
              </a:rPr>
              <a:t>70</a:t>
            </a:r>
            <a:r>
              <a:rPr lang="en-US" sz="3600" b="1" dirty="0">
                <a:latin typeface="Consolas" charset="0"/>
                <a:ea typeface="Consolas" charset="0"/>
                <a:cs typeface="Consolas" charset="0"/>
              </a:rPr>
              <a:t>×4 + 8×</a:t>
            </a:r>
            <a:r>
              <a:rPr lang="en-US" sz="3600" b="1" dirty="0">
                <a:solidFill>
                  <a:srgbClr val="FF0000"/>
                </a:solidFill>
                <a:latin typeface="Consolas" charset="0"/>
                <a:ea typeface="Consolas" charset="0"/>
                <a:cs typeface="Consolas" charset="0"/>
              </a:rPr>
              <a:t>50</a:t>
            </a:r>
            <a:r>
              <a:rPr lang="en-US" sz="3600" b="1" dirty="0">
                <a:latin typeface="Consolas" charset="0"/>
                <a:ea typeface="Consolas" charset="0"/>
                <a:cs typeface="Consolas" charset="0"/>
              </a:rPr>
              <a:t> + 8×4</a:t>
            </a:r>
          </a:p>
        </p:txBody>
      </p:sp>
      <p:sp>
        <p:nvSpPr>
          <p:cNvPr id="11" name="TextBox 10"/>
          <p:cNvSpPr txBox="1"/>
          <p:nvPr/>
        </p:nvSpPr>
        <p:spPr>
          <a:xfrm>
            <a:off x="526936" y="1257300"/>
            <a:ext cx="1159166" cy="430887"/>
          </a:xfrm>
          <a:prstGeom prst="rect">
            <a:avLst/>
          </a:prstGeom>
          <a:noFill/>
        </p:spPr>
        <p:txBody>
          <a:bodyPr wrap="square" rtlCol="0">
            <a:spAutoFit/>
          </a:bodyPr>
          <a:lstStyle/>
          <a:p>
            <a:pPr algn="ctr"/>
            <a:r>
              <a:rPr lang="en-US" sz="2200" dirty="0"/>
              <a:t>FOIL</a:t>
            </a:r>
            <a:r>
              <a:rPr lang="mr-IN" sz="2200" dirty="0"/>
              <a:t>…</a:t>
            </a:r>
            <a:endParaRPr lang="en-US" sz="2200" b="1" dirty="0">
              <a:solidFill>
                <a:schemeClr val="tx2"/>
              </a:solidFill>
            </a:endParaRPr>
          </a:p>
        </p:txBody>
      </p:sp>
      <p:sp>
        <p:nvSpPr>
          <p:cNvPr id="12" name="TextBox 11"/>
          <p:cNvSpPr txBox="1"/>
          <p:nvPr/>
        </p:nvSpPr>
        <p:spPr>
          <a:xfrm>
            <a:off x="390624" y="2791857"/>
            <a:ext cx="6467375" cy="769441"/>
          </a:xfrm>
          <a:prstGeom prst="rect">
            <a:avLst/>
          </a:prstGeom>
          <a:noFill/>
        </p:spPr>
        <p:txBody>
          <a:bodyPr wrap="square" rtlCol="0">
            <a:spAutoFit/>
          </a:bodyPr>
          <a:lstStyle/>
          <a:p>
            <a:pPr algn="ctr"/>
            <a:r>
              <a:rPr lang="en-US" sz="2200" dirty="0"/>
              <a:t>we're eliminating many addition steps by </a:t>
            </a:r>
            <a:r>
              <a:rPr lang="en-US" sz="2200" b="1" dirty="0"/>
              <a:t>grouping them together by powers of the base.</a:t>
            </a:r>
            <a:r>
              <a:rPr lang="en-US" sz="2200" dirty="0"/>
              <a:t> </a:t>
            </a:r>
            <a:endParaRPr lang="en-US" sz="2200" b="1" dirty="0">
              <a:solidFill>
                <a:schemeClr val="tx2"/>
              </a:solidFill>
            </a:endParaRPr>
          </a:p>
        </p:txBody>
      </p:sp>
      <p:sp>
        <p:nvSpPr>
          <p:cNvPr id="14" name="TextBox 13"/>
          <p:cNvSpPr txBox="1"/>
          <p:nvPr/>
        </p:nvSpPr>
        <p:spPr>
          <a:xfrm>
            <a:off x="2627717" y="3641069"/>
            <a:ext cx="6298809" cy="769441"/>
          </a:xfrm>
          <a:prstGeom prst="rect">
            <a:avLst/>
          </a:prstGeom>
          <a:noFill/>
        </p:spPr>
        <p:txBody>
          <a:bodyPr wrap="square" rtlCol="0">
            <a:spAutoFit/>
          </a:bodyPr>
          <a:lstStyle/>
          <a:p>
            <a:pPr algn="ctr"/>
            <a:r>
              <a:rPr lang="en-US" sz="2200" dirty="0"/>
              <a:t>on paper, the partial products kind of "squish" these terms together, but the idea is the same.</a:t>
            </a:r>
            <a:endParaRPr lang="en-US" sz="2200" b="1" dirty="0">
              <a:solidFill>
                <a:schemeClr val="tx2"/>
              </a:solidFill>
            </a:endParaRPr>
          </a:p>
        </p:txBody>
      </p:sp>
      <p:sp>
        <p:nvSpPr>
          <p:cNvPr id="15" name="TextBox 14">
            <a:extLst>
              <a:ext uri="{FF2B5EF4-FFF2-40B4-BE49-F238E27FC236}">
                <a16:creationId xmlns:a16="http://schemas.microsoft.com/office/drawing/2014/main" id="{0438C6D9-2D4C-7341-9F67-49E3B91C8591}"/>
              </a:ext>
            </a:extLst>
          </p:cNvPr>
          <p:cNvSpPr txBox="1"/>
          <p:nvPr/>
        </p:nvSpPr>
        <p:spPr>
          <a:xfrm>
            <a:off x="990600" y="4523345"/>
            <a:ext cx="4191000" cy="769441"/>
          </a:xfrm>
          <a:prstGeom prst="rect">
            <a:avLst/>
          </a:prstGeom>
          <a:noFill/>
        </p:spPr>
        <p:txBody>
          <a:bodyPr wrap="square" rtlCol="0">
            <a:spAutoFit/>
          </a:bodyPr>
          <a:lstStyle/>
          <a:p>
            <a:pPr algn="ctr"/>
            <a:r>
              <a:rPr lang="en-US" sz="2200" dirty="0"/>
              <a:t>but this is </a:t>
            </a:r>
            <a:r>
              <a:rPr lang="en-US" sz="2200" b="1" dirty="0"/>
              <a:t>addition. </a:t>
            </a:r>
            <a:r>
              <a:rPr lang="en-US" sz="2200" dirty="0"/>
              <a:t>do we have to do it in a particular </a:t>
            </a:r>
            <a:r>
              <a:rPr lang="en-US" sz="2200" i="1" dirty="0"/>
              <a:t>order?</a:t>
            </a:r>
            <a:endParaRPr lang="en-US" sz="2200" b="1" i="1" dirty="0">
              <a:solidFill>
                <a:schemeClr val="tx2"/>
              </a:solidFill>
            </a:endParaRPr>
          </a:p>
        </p:txBody>
      </p:sp>
      <p:sp>
        <p:nvSpPr>
          <p:cNvPr id="13" name="TextBox 12">
            <a:extLst>
              <a:ext uri="{FF2B5EF4-FFF2-40B4-BE49-F238E27FC236}">
                <a16:creationId xmlns:a16="http://schemas.microsoft.com/office/drawing/2014/main" id="{30EB3626-7063-0740-A4D6-109DF489E60C}"/>
              </a:ext>
            </a:extLst>
          </p:cNvPr>
          <p:cNvSpPr txBox="1"/>
          <p:nvPr/>
        </p:nvSpPr>
        <p:spPr>
          <a:xfrm>
            <a:off x="4174911" y="4871616"/>
            <a:ext cx="4638498" cy="338554"/>
          </a:xfrm>
          <a:prstGeom prst="rect">
            <a:avLst/>
          </a:prstGeom>
          <a:noFill/>
        </p:spPr>
        <p:txBody>
          <a:bodyPr wrap="square" rtlCol="0">
            <a:spAutoFit/>
          </a:bodyPr>
          <a:lstStyle/>
          <a:p>
            <a:pPr algn="ctr"/>
            <a:r>
              <a:rPr lang="en-US" sz="1600" dirty="0"/>
              <a:t>no… so keep that in mind ;)</a:t>
            </a:r>
            <a:endParaRPr lang="en-US" sz="1600" b="1" i="1" dirty="0">
              <a:solidFill>
                <a:schemeClr val="tx2"/>
              </a:solidFill>
            </a:endParaRPr>
          </a:p>
        </p:txBody>
      </p:sp>
      <p:sp>
        <p:nvSpPr>
          <p:cNvPr id="16" name="TextBox 15">
            <a:extLst>
              <a:ext uri="{FF2B5EF4-FFF2-40B4-BE49-F238E27FC236}">
                <a16:creationId xmlns:a16="http://schemas.microsoft.com/office/drawing/2014/main" id="{A7BC11AC-3A04-5147-9428-E472F1F81F74}"/>
              </a:ext>
            </a:extLst>
          </p:cNvPr>
          <p:cNvSpPr txBox="1"/>
          <p:nvPr/>
        </p:nvSpPr>
        <p:spPr>
          <a:xfrm>
            <a:off x="354530" y="2192767"/>
            <a:ext cx="8542723" cy="646331"/>
          </a:xfrm>
          <a:prstGeom prst="rect">
            <a:avLst/>
          </a:prstGeom>
          <a:noFill/>
        </p:spPr>
        <p:txBody>
          <a:bodyPr wrap="none" rtlCol="0">
            <a:spAutoFit/>
          </a:bodyPr>
          <a:lstStyle/>
          <a:p>
            <a:r>
              <a:rPr lang="en-US" sz="3600" b="1" dirty="0">
                <a:latin typeface="Consolas" charset="0"/>
                <a:ea typeface="Consolas" charset="0"/>
                <a:cs typeface="Consolas" charset="0"/>
              </a:rPr>
              <a:t>= 7×5</a:t>
            </a:r>
            <a:r>
              <a:rPr lang="en-US" sz="3600" dirty="0">
                <a:latin typeface="Consolas" charset="0"/>
                <a:ea typeface="Consolas" charset="0"/>
                <a:cs typeface="Consolas" charset="0"/>
              </a:rPr>
              <a:t>×100</a:t>
            </a:r>
            <a:r>
              <a:rPr lang="en-US" sz="3600" b="1" dirty="0">
                <a:latin typeface="Consolas" charset="0"/>
                <a:ea typeface="Consolas" charset="0"/>
                <a:cs typeface="Consolas" charset="0"/>
              </a:rPr>
              <a:t> + 7×4</a:t>
            </a:r>
            <a:r>
              <a:rPr lang="en-US" sz="3600" dirty="0">
                <a:latin typeface="Consolas" charset="0"/>
                <a:ea typeface="Consolas" charset="0"/>
                <a:cs typeface="Consolas" charset="0"/>
              </a:rPr>
              <a:t>×10</a:t>
            </a:r>
            <a:r>
              <a:rPr lang="en-US" sz="3600" b="1" dirty="0">
                <a:latin typeface="Consolas" charset="0"/>
                <a:ea typeface="Consolas" charset="0"/>
                <a:cs typeface="Consolas" charset="0"/>
              </a:rPr>
              <a:t> + 8×5</a:t>
            </a:r>
            <a:r>
              <a:rPr lang="en-US" sz="3600" dirty="0">
                <a:latin typeface="Consolas" charset="0"/>
                <a:ea typeface="Consolas" charset="0"/>
                <a:cs typeface="Consolas" charset="0"/>
              </a:rPr>
              <a:t>×10</a:t>
            </a:r>
            <a:r>
              <a:rPr lang="en-US" sz="3600" b="1" dirty="0">
                <a:latin typeface="Consolas" charset="0"/>
                <a:ea typeface="Consolas" charset="0"/>
                <a:cs typeface="Consolas" charset="0"/>
              </a:rPr>
              <a:t> + 8×4</a:t>
            </a:r>
          </a:p>
        </p:txBody>
      </p:sp>
    </p:spTree>
    <p:extLst>
      <p:ext uri="{BB962C8B-B14F-4D97-AF65-F5344CB8AC3E}">
        <p14:creationId xmlns:p14="http://schemas.microsoft.com/office/powerpoint/2010/main" val="490166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4" grpId="0"/>
      <p:bldP spid="15" grpId="0"/>
      <p:bldP spid="13"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bits?</a:t>
            </a:r>
          </a:p>
        </p:txBody>
      </p:sp>
      <p:sp>
        <p:nvSpPr>
          <p:cNvPr id="3" name="Content Placeholder 2"/>
          <p:cNvSpPr>
            <a:spLocks noGrp="1"/>
          </p:cNvSpPr>
          <p:nvPr>
            <p:ph idx="1"/>
          </p:nvPr>
        </p:nvSpPr>
        <p:spPr>
          <a:xfrm>
            <a:off x="152400" y="495301"/>
            <a:ext cx="6172200" cy="4609837"/>
          </a:xfrm>
        </p:spPr>
        <p:txBody>
          <a:bodyPr/>
          <a:lstStyle/>
          <a:p>
            <a:r>
              <a:rPr lang="en-US" dirty="0"/>
              <a:t>when we </a:t>
            </a:r>
            <a:r>
              <a:rPr lang="en-US" i="1" dirty="0"/>
              <a:t>added</a:t>
            </a:r>
            <a:r>
              <a:rPr lang="en-US" dirty="0"/>
              <a:t> two n-digit/bit numbers, how many digits/bits was the sum?</a:t>
            </a:r>
          </a:p>
          <a:p>
            <a:r>
              <a:rPr lang="en-US" dirty="0"/>
              <a:t>how about for multiplication?</a:t>
            </a:r>
          </a:p>
          <a:p>
            <a:r>
              <a:rPr lang="en-US" dirty="0">
                <a:solidFill>
                  <a:srgbClr val="FF0000"/>
                </a:solidFill>
              </a:rPr>
              <a:t>when you </a:t>
            </a:r>
            <a:r>
              <a:rPr lang="en-US" b="1" dirty="0">
                <a:solidFill>
                  <a:srgbClr val="FF0000"/>
                </a:solidFill>
              </a:rPr>
              <a:t>multiply</a:t>
            </a:r>
            <a:r>
              <a:rPr lang="en-US" dirty="0">
                <a:solidFill>
                  <a:srgbClr val="FF0000"/>
                </a:solidFill>
              </a:rPr>
              <a:t> two n-digit/bit numbers, the product will be at most </a:t>
            </a:r>
            <a:r>
              <a:rPr lang="en-US" b="1" dirty="0">
                <a:solidFill>
                  <a:srgbClr val="FF0000"/>
                </a:solidFill>
              </a:rPr>
              <a:t>2n</a:t>
            </a:r>
            <a:r>
              <a:rPr lang="en-US" dirty="0">
                <a:solidFill>
                  <a:srgbClr val="FF0000"/>
                </a:solidFill>
              </a:rPr>
              <a:t> digits/bits</a:t>
            </a:r>
          </a:p>
          <a:p>
            <a:r>
              <a:rPr lang="en-US" dirty="0"/>
              <a:t>so if we multiply two </a:t>
            </a:r>
            <a:r>
              <a:rPr lang="en-US" b="1" dirty="0"/>
              <a:t>32-bit</a:t>
            </a:r>
            <a:r>
              <a:rPr lang="en-US" dirty="0"/>
              <a:t> numbers</a:t>
            </a:r>
            <a:r>
              <a:rPr lang="mr-IN" dirty="0"/>
              <a:t>…</a:t>
            </a:r>
            <a:endParaRPr lang="en-US" dirty="0"/>
          </a:p>
          <a:p>
            <a:pPr lvl="1"/>
            <a:r>
              <a:rPr lang="en-US" dirty="0"/>
              <a:t>we could get a </a:t>
            </a:r>
            <a:r>
              <a:rPr lang="en-US" b="1" dirty="0"/>
              <a:t>64-bit result!</a:t>
            </a:r>
            <a:r>
              <a:rPr lang="en-US" dirty="0"/>
              <a:t> AAAA!</a:t>
            </a:r>
          </a:p>
          <a:p>
            <a:pPr lvl="1"/>
            <a:r>
              <a:rPr lang="en-US" dirty="0"/>
              <a:t>if we just </a:t>
            </a:r>
            <a:r>
              <a:rPr lang="en-US" b="1" dirty="0"/>
              <a:t>ignored</a:t>
            </a:r>
            <a:r>
              <a:rPr lang="en-US" dirty="0"/>
              <a:t> those extra 32 bits, or </a:t>
            </a:r>
            <a:r>
              <a:rPr lang="en-US" b="1" dirty="0"/>
              <a:t>crashed,</a:t>
            </a:r>
            <a:r>
              <a:rPr lang="en-US" dirty="0"/>
              <a:t> we'd be losing a lot of info.</a:t>
            </a:r>
          </a:p>
          <a:p>
            <a:pPr lvl="1"/>
            <a:r>
              <a:rPr lang="en-US" dirty="0"/>
              <a:t>so, we </a:t>
            </a:r>
            <a:r>
              <a:rPr lang="en-US" dirty="0" err="1"/>
              <a:t>kinda</a:t>
            </a:r>
            <a:r>
              <a:rPr lang="en-US" dirty="0"/>
              <a:t> have to </a:t>
            </a:r>
            <a:r>
              <a:rPr lang="en-US" b="1" dirty="0"/>
              <a:t>store it.</a:t>
            </a:r>
            <a:endParaRPr lang="en-US" dirty="0"/>
          </a:p>
        </p:txBody>
      </p:sp>
      <p:sp>
        <p:nvSpPr>
          <p:cNvPr id="5" name="Footer Placeholder 4"/>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23</a:t>
            </a:fld>
            <a:endParaRPr lang="en-US"/>
          </a:p>
        </p:txBody>
      </p:sp>
      <p:sp>
        <p:nvSpPr>
          <p:cNvPr id="7" name="TextBox 6"/>
          <p:cNvSpPr txBox="1"/>
          <p:nvPr/>
        </p:nvSpPr>
        <p:spPr>
          <a:xfrm>
            <a:off x="6561667" y="432320"/>
            <a:ext cx="1404257" cy="1754326"/>
          </a:xfrm>
          <a:prstGeom prst="rect">
            <a:avLst/>
          </a:prstGeom>
          <a:noFill/>
        </p:spPr>
        <p:txBody>
          <a:bodyPr wrap="square" rtlCol="0">
            <a:spAutoFit/>
          </a:bodyPr>
          <a:lstStyle/>
          <a:p>
            <a:r>
              <a:rPr lang="en-US" sz="3600" b="1" dirty="0">
                <a:latin typeface="Consolas" charset="0"/>
                <a:ea typeface="Consolas" charset="0"/>
                <a:cs typeface="Consolas" charset="0"/>
              </a:rPr>
              <a:t>  99</a:t>
            </a:r>
          </a:p>
          <a:p>
            <a:r>
              <a:rPr lang="en-US" sz="3600" b="1" u="sng" dirty="0">
                <a:latin typeface="Consolas" charset="0"/>
                <a:ea typeface="Consolas" charset="0"/>
                <a:cs typeface="Consolas" charset="0"/>
              </a:rPr>
              <a:t>× 99</a:t>
            </a:r>
          </a:p>
          <a:p>
            <a:r>
              <a:rPr lang="en-US" sz="3600" b="1" dirty="0">
                <a:latin typeface="Consolas" charset="0"/>
                <a:ea typeface="Consolas" charset="0"/>
                <a:cs typeface="Consolas" charset="0"/>
              </a:rPr>
              <a:t>9801</a:t>
            </a:r>
          </a:p>
        </p:txBody>
      </p:sp>
      <p:sp>
        <p:nvSpPr>
          <p:cNvPr id="8" name="TextBox 7"/>
          <p:cNvSpPr txBox="1"/>
          <p:nvPr/>
        </p:nvSpPr>
        <p:spPr>
          <a:xfrm>
            <a:off x="6957784" y="1584746"/>
            <a:ext cx="2237016" cy="1754326"/>
          </a:xfrm>
          <a:prstGeom prst="rect">
            <a:avLst/>
          </a:prstGeom>
          <a:noFill/>
        </p:spPr>
        <p:txBody>
          <a:bodyPr wrap="square" rtlCol="0">
            <a:spAutoFit/>
          </a:bodyPr>
          <a:lstStyle/>
          <a:p>
            <a:r>
              <a:rPr lang="en-US" sz="3600" b="1" dirty="0">
                <a:latin typeface="Consolas" charset="0"/>
                <a:ea typeface="Consolas" charset="0"/>
                <a:cs typeface="Consolas" charset="0"/>
              </a:rPr>
              <a:t>    9999</a:t>
            </a:r>
          </a:p>
          <a:p>
            <a:r>
              <a:rPr lang="en-US" sz="3600" b="1" u="sng" dirty="0">
                <a:latin typeface="Consolas" charset="0"/>
                <a:ea typeface="Consolas" charset="0"/>
                <a:cs typeface="Consolas" charset="0"/>
              </a:rPr>
              <a:t>×   9999</a:t>
            </a:r>
          </a:p>
          <a:p>
            <a:r>
              <a:rPr lang="en-US" sz="3600" b="1" dirty="0">
                <a:latin typeface="Consolas" charset="0"/>
                <a:ea typeface="Consolas" charset="0"/>
                <a:cs typeface="Consolas" charset="0"/>
              </a:rPr>
              <a:t>99980001</a:t>
            </a:r>
          </a:p>
        </p:txBody>
      </p:sp>
      <p:sp>
        <p:nvSpPr>
          <p:cNvPr id="9" name="TextBox 8"/>
          <p:cNvSpPr txBox="1"/>
          <p:nvPr/>
        </p:nvSpPr>
        <p:spPr>
          <a:xfrm>
            <a:off x="6324600" y="3291123"/>
            <a:ext cx="2209800" cy="1754326"/>
          </a:xfrm>
          <a:prstGeom prst="rect">
            <a:avLst/>
          </a:prstGeom>
          <a:noFill/>
        </p:spPr>
        <p:txBody>
          <a:bodyPr wrap="square" rtlCol="0">
            <a:spAutoFit/>
          </a:bodyPr>
          <a:lstStyle/>
          <a:p>
            <a:r>
              <a:rPr lang="en-US" sz="3600" b="1">
                <a:latin typeface="Consolas" charset="0"/>
                <a:ea typeface="Consolas" charset="0"/>
                <a:cs typeface="Consolas" charset="0"/>
              </a:rPr>
              <a:t>    1111</a:t>
            </a:r>
            <a:endParaRPr lang="en-US" sz="3600" b="1" dirty="0">
              <a:latin typeface="Consolas" charset="0"/>
              <a:ea typeface="Consolas" charset="0"/>
              <a:cs typeface="Consolas" charset="0"/>
            </a:endParaRPr>
          </a:p>
          <a:p>
            <a:r>
              <a:rPr lang="en-US" sz="3600" b="1" u="sng" dirty="0">
                <a:latin typeface="Consolas" charset="0"/>
                <a:ea typeface="Consolas" charset="0"/>
                <a:cs typeface="Consolas" charset="0"/>
              </a:rPr>
              <a:t>×   1111</a:t>
            </a:r>
          </a:p>
          <a:p>
            <a:r>
              <a:rPr lang="en-US" sz="3600" b="1" dirty="0">
                <a:latin typeface="Consolas" charset="0"/>
                <a:ea typeface="Consolas" charset="0"/>
                <a:cs typeface="Consolas" charset="0"/>
              </a:rPr>
              <a:t>11100001</a:t>
            </a:r>
          </a:p>
        </p:txBody>
      </p:sp>
    </p:spTree>
    <p:extLst>
      <p:ext uri="{BB962C8B-B14F-4D97-AF65-F5344CB8AC3E}">
        <p14:creationId xmlns:p14="http://schemas.microsoft.com/office/powerpoint/2010/main" val="28041025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4"/>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(and why) MIPS does it</a:t>
            </a:r>
          </a:p>
        </p:txBody>
      </p:sp>
      <p:sp>
        <p:nvSpPr>
          <p:cNvPr id="3" name="Content Placeholder 2"/>
          <p:cNvSpPr>
            <a:spLocks noGrp="1"/>
          </p:cNvSpPr>
          <p:nvPr>
            <p:ph idx="1"/>
          </p:nvPr>
        </p:nvSpPr>
        <p:spPr/>
        <p:txBody>
          <a:bodyPr/>
          <a:lstStyle/>
          <a:p>
            <a:r>
              <a:rPr lang="en-US" dirty="0"/>
              <a:t>MIPS has </a:t>
            </a:r>
            <a:r>
              <a:rPr lang="en-US" b="1" dirty="0"/>
              <a:t>two more 32-bit registers, HI</a:t>
            </a:r>
            <a:r>
              <a:rPr lang="en-US" dirty="0"/>
              <a:t> and </a:t>
            </a:r>
            <a:r>
              <a:rPr lang="en-US" b="1" dirty="0"/>
              <a:t>LO. </a:t>
            </a:r>
            <a:r>
              <a:rPr lang="en-US" dirty="0"/>
              <a:t>if you do this:</a:t>
            </a:r>
            <a:endParaRPr lang="en-US" b="1" dirty="0"/>
          </a:p>
          <a:p>
            <a:pPr marL="0" indent="0">
              <a:buNone/>
            </a:pPr>
            <a:r>
              <a:rPr lang="en-US" sz="2800" b="1" dirty="0">
                <a:latin typeface="Consolas" charset="0"/>
                <a:ea typeface="Consolas" charset="0"/>
                <a:cs typeface="Consolas" charset="0"/>
              </a:rPr>
              <a:t>	</a:t>
            </a:r>
            <a:r>
              <a:rPr lang="en-US" sz="2800" b="1" dirty="0" err="1">
                <a:solidFill>
                  <a:srgbClr val="FF0000"/>
                </a:solidFill>
                <a:latin typeface="Consolas" charset="0"/>
                <a:ea typeface="Consolas" charset="0"/>
                <a:cs typeface="Consolas" charset="0"/>
              </a:rPr>
              <a:t>mult</a:t>
            </a:r>
            <a:r>
              <a:rPr lang="en-US" sz="2800" b="1" dirty="0">
                <a:solidFill>
                  <a:srgbClr val="FF0000"/>
                </a:solidFill>
                <a:latin typeface="Consolas" charset="0"/>
                <a:ea typeface="Consolas" charset="0"/>
                <a:cs typeface="Consolas" charset="0"/>
              </a:rPr>
              <a:t> </a:t>
            </a:r>
            <a:r>
              <a:rPr lang="en-US" sz="2800" b="1" dirty="0">
                <a:latin typeface="Consolas" charset="0"/>
                <a:ea typeface="Consolas" charset="0"/>
                <a:cs typeface="Consolas" charset="0"/>
              </a:rPr>
              <a:t>t0, a0</a:t>
            </a:r>
          </a:p>
          <a:p>
            <a:r>
              <a:rPr lang="en-US" dirty="0"/>
              <a:t>then HI = </a:t>
            </a:r>
            <a:r>
              <a:rPr lang="en-US" b="1" dirty="0"/>
              <a:t>upper 32 bits </a:t>
            </a:r>
            <a:r>
              <a:rPr lang="en-US" dirty="0"/>
              <a:t>of the product and LO = </a:t>
            </a:r>
            <a:r>
              <a:rPr lang="en-US" b="1" dirty="0"/>
              <a:t>lower 32 bits</a:t>
            </a:r>
          </a:p>
          <a:p>
            <a:r>
              <a:rPr lang="en-US" dirty="0"/>
              <a:t>to actually get the product, we use these:</a:t>
            </a:r>
          </a:p>
          <a:p>
            <a:pPr marL="0" lvl="0" indent="0">
              <a:buNone/>
            </a:pPr>
            <a:r>
              <a:rPr lang="en-US" sz="2800" b="1" dirty="0">
                <a:solidFill>
                  <a:srgbClr val="000000"/>
                </a:solidFill>
                <a:latin typeface="Consolas" charset="0"/>
                <a:ea typeface="Consolas" charset="0"/>
                <a:cs typeface="Consolas" charset="0"/>
              </a:rPr>
              <a:t>	</a:t>
            </a:r>
            <a:r>
              <a:rPr lang="en-US" sz="2800" b="1" dirty="0" err="1">
                <a:solidFill>
                  <a:srgbClr val="FF0000"/>
                </a:solidFill>
                <a:latin typeface="Consolas" charset="0"/>
                <a:ea typeface="Consolas" charset="0"/>
                <a:cs typeface="Consolas" charset="0"/>
              </a:rPr>
              <a:t>mfhi</a:t>
            </a:r>
            <a:r>
              <a:rPr lang="en-US" sz="2800" b="1" dirty="0">
                <a:solidFill>
                  <a:srgbClr val="FF0000"/>
                </a:solidFill>
                <a:latin typeface="Consolas" charset="0"/>
                <a:ea typeface="Consolas" charset="0"/>
                <a:cs typeface="Consolas" charset="0"/>
              </a:rPr>
              <a:t> </a:t>
            </a:r>
            <a:r>
              <a:rPr lang="en-US" sz="2800" b="1" dirty="0">
                <a:solidFill>
                  <a:srgbClr val="000000"/>
                </a:solidFill>
                <a:latin typeface="Consolas" charset="0"/>
                <a:ea typeface="Consolas" charset="0"/>
                <a:cs typeface="Consolas" charset="0"/>
              </a:rPr>
              <a:t>t0 </a:t>
            </a:r>
            <a:r>
              <a:rPr lang="en-US" sz="2800" b="1" dirty="0">
                <a:solidFill>
                  <a:schemeClr val="accent3">
                    <a:lumMod val="50000"/>
                  </a:schemeClr>
                </a:solidFill>
                <a:latin typeface="Consolas" charset="0"/>
                <a:ea typeface="Consolas" charset="0"/>
                <a:cs typeface="Consolas" charset="0"/>
              </a:rPr>
              <a:t># move From HI (t0 = HI)</a:t>
            </a:r>
            <a:endParaRPr lang="en-US" sz="2800" b="1" dirty="0">
              <a:solidFill>
                <a:srgbClr val="000000"/>
              </a:solidFill>
              <a:latin typeface="Consolas" charset="0"/>
              <a:ea typeface="Consolas" charset="0"/>
              <a:cs typeface="Consolas" charset="0"/>
            </a:endParaRPr>
          </a:p>
          <a:p>
            <a:pPr marL="0" lvl="0" indent="0">
              <a:buNone/>
            </a:pPr>
            <a:r>
              <a:rPr lang="en-US" sz="2800" b="1" dirty="0">
                <a:solidFill>
                  <a:srgbClr val="000000"/>
                </a:solidFill>
                <a:latin typeface="Consolas" charset="0"/>
                <a:ea typeface="Consolas" charset="0"/>
                <a:cs typeface="Consolas" charset="0"/>
              </a:rPr>
              <a:t>	</a:t>
            </a:r>
            <a:r>
              <a:rPr lang="en-US" sz="2800" b="1" dirty="0" err="1">
                <a:solidFill>
                  <a:srgbClr val="FF0000"/>
                </a:solidFill>
                <a:latin typeface="Consolas" charset="0"/>
                <a:ea typeface="Consolas" charset="0"/>
                <a:cs typeface="Consolas" charset="0"/>
              </a:rPr>
              <a:t>mflo</a:t>
            </a:r>
            <a:r>
              <a:rPr lang="en-US" sz="2800" b="1" dirty="0">
                <a:solidFill>
                  <a:srgbClr val="FF0000"/>
                </a:solidFill>
                <a:latin typeface="Consolas" charset="0"/>
                <a:ea typeface="Consolas" charset="0"/>
                <a:cs typeface="Consolas" charset="0"/>
              </a:rPr>
              <a:t> </a:t>
            </a:r>
            <a:r>
              <a:rPr lang="en-US" sz="2800" b="1" dirty="0">
                <a:solidFill>
                  <a:srgbClr val="000000"/>
                </a:solidFill>
                <a:latin typeface="Consolas" charset="0"/>
                <a:ea typeface="Consolas" charset="0"/>
                <a:cs typeface="Consolas" charset="0"/>
              </a:rPr>
              <a:t>t1 </a:t>
            </a:r>
            <a:r>
              <a:rPr lang="en-US" sz="2800" b="1" dirty="0">
                <a:solidFill>
                  <a:schemeClr val="accent3">
                    <a:lumMod val="50000"/>
                  </a:schemeClr>
                </a:solidFill>
                <a:latin typeface="Consolas" charset="0"/>
                <a:ea typeface="Consolas" charset="0"/>
                <a:cs typeface="Consolas" charset="0"/>
              </a:rPr>
              <a:t># move From LO (t1 = LO)</a:t>
            </a:r>
            <a:endParaRPr lang="en-US" dirty="0">
              <a:solidFill>
                <a:schemeClr val="accent3">
                  <a:lumMod val="50000"/>
                </a:schemeClr>
              </a:solidFill>
            </a:endParaRPr>
          </a:p>
          <a:p>
            <a:r>
              <a:rPr lang="en-US" dirty="0"/>
              <a:t>MIPS does this for 2 reasons:</a:t>
            </a:r>
          </a:p>
          <a:p>
            <a:pPr lvl="1"/>
            <a:r>
              <a:rPr lang="en-US" dirty="0"/>
              <a:t>multiplication </a:t>
            </a:r>
            <a:r>
              <a:rPr lang="en-US" b="1" dirty="0"/>
              <a:t>takes longer than addition</a:t>
            </a:r>
          </a:p>
          <a:p>
            <a:pPr lvl="1"/>
            <a:r>
              <a:rPr lang="en-US" dirty="0"/>
              <a:t>we'd otherwise have to </a:t>
            </a:r>
            <a:r>
              <a:rPr lang="en-US" b="1" dirty="0"/>
              <a:t>change two different registers at once</a:t>
            </a:r>
          </a:p>
          <a:p>
            <a:pPr lvl="2"/>
            <a:r>
              <a:rPr lang="en-US" dirty="0"/>
              <a:t>which no other instruction does… well except for division ;O</a:t>
            </a:r>
          </a:p>
          <a:p>
            <a:r>
              <a:rPr lang="en-US" dirty="0"/>
              <a:t>different architectures solve this problem in different ways!</a:t>
            </a:r>
          </a:p>
        </p:txBody>
      </p:sp>
      <p:sp>
        <p:nvSpPr>
          <p:cNvPr id="5" name="Footer Placeholder 4"/>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24</a:t>
            </a:fld>
            <a:endParaRPr lang="en-US"/>
          </a:p>
        </p:txBody>
      </p:sp>
    </p:spTree>
    <p:extLst>
      <p:ext uri="{BB962C8B-B14F-4D97-AF65-F5344CB8AC3E}">
        <p14:creationId xmlns:p14="http://schemas.microsoft.com/office/powerpoint/2010/main" val="357743617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81206" y="2869852"/>
            <a:ext cx="1428596" cy="769441"/>
          </a:xfrm>
          <a:prstGeom prst="rect">
            <a:avLst/>
          </a:prstGeom>
          <a:noFill/>
        </p:spPr>
        <p:txBody>
          <a:bodyPr wrap="none" rtlCol="0">
            <a:spAutoFit/>
          </a:bodyPr>
          <a:lstStyle/>
          <a:p>
            <a:pPr algn="r"/>
            <a:r>
              <a:rPr lang="en-US" sz="4400" b="1" u="sng" dirty="0">
                <a:latin typeface="Consolas" charset="0"/>
                <a:ea typeface="Consolas" charset="0"/>
                <a:cs typeface="Consolas" charset="0"/>
              </a:rPr>
              <a:t>    </a:t>
            </a:r>
          </a:p>
        </p:txBody>
      </p:sp>
      <p:sp>
        <p:nvSpPr>
          <p:cNvPr id="2" name="Title 1"/>
          <p:cNvSpPr>
            <a:spLocks noGrp="1"/>
          </p:cNvSpPr>
          <p:nvPr>
            <p:ph type="title"/>
          </p:nvPr>
        </p:nvSpPr>
        <p:spPr/>
        <p:txBody>
          <a:bodyPr/>
          <a:lstStyle/>
          <a:p>
            <a:r>
              <a:rPr lang="en-US" dirty="0"/>
              <a:t>What works on paper isn’t always the best way…</a:t>
            </a:r>
          </a:p>
        </p:txBody>
      </p:sp>
      <p:sp>
        <p:nvSpPr>
          <p:cNvPr id="3" name="Content Placeholder 2"/>
          <p:cNvSpPr>
            <a:spLocks noGrp="1"/>
          </p:cNvSpPr>
          <p:nvPr>
            <p:ph idx="1"/>
          </p:nvPr>
        </p:nvSpPr>
        <p:spPr>
          <a:xfrm>
            <a:off x="152400" y="495301"/>
            <a:ext cx="8991600" cy="533399"/>
          </a:xfrm>
        </p:spPr>
        <p:txBody>
          <a:bodyPr/>
          <a:lstStyle/>
          <a:p>
            <a:r>
              <a:rPr lang="en-US" dirty="0"/>
              <a:t>let's look at how we learned to do it on paper.</a:t>
            </a:r>
          </a:p>
        </p:txBody>
      </p:sp>
      <p:sp>
        <p:nvSpPr>
          <p:cNvPr id="4" name="Footer Placeholder 3"/>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25</a:t>
            </a:fld>
            <a:endParaRPr lang="en-US"/>
          </a:p>
        </p:txBody>
      </p:sp>
      <p:sp>
        <p:nvSpPr>
          <p:cNvPr id="9" name="TextBox 8"/>
          <p:cNvSpPr txBox="1"/>
          <p:nvPr/>
        </p:nvSpPr>
        <p:spPr>
          <a:xfrm>
            <a:off x="492188" y="951577"/>
            <a:ext cx="1117614" cy="1446550"/>
          </a:xfrm>
          <a:prstGeom prst="rect">
            <a:avLst/>
          </a:prstGeom>
          <a:noFill/>
        </p:spPr>
        <p:txBody>
          <a:bodyPr wrap="none" rtlCol="0">
            <a:spAutoFit/>
          </a:bodyPr>
          <a:lstStyle/>
          <a:p>
            <a:pPr algn="r"/>
            <a:r>
              <a:rPr lang="en-US" sz="4400" b="1" dirty="0">
                <a:latin typeface="Consolas" charset="0"/>
                <a:ea typeface="Consolas" charset="0"/>
                <a:cs typeface="Consolas" charset="0"/>
              </a:rPr>
              <a:t>78</a:t>
            </a:r>
          </a:p>
          <a:p>
            <a:pPr algn="r"/>
            <a:r>
              <a:rPr lang="en-US" sz="4400" b="1" u="sng" dirty="0">
                <a:latin typeface="Consolas" charset="0"/>
                <a:ea typeface="Consolas" charset="0"/>
                <a:cs typeface="Consolas" charset="0"/>
              </a:rPr>
              <a:t>×  </a:t>
            </a:r>
          </a:p>
        </p:txBody>
      </p:sp>
      <p:sp>
        <p:nvSpPr>
          <p:cNvPr id="11" name="TextBox 10"/>
          <p:cNvSpPr txBox="1"/>
          <p:nvPr/>
        </p:nvSpPr>
        <p:spPr>
          <a:xfrm>
            <a:off x="181206" y="2839362"/>
            <a:ext cx="1428596" cy="769441"/>
          </a:xfrm>
          <a:prstGeom prst="rect">
            <a:avLst/>
          </a:prstGeom>
          <a:noFill/>
        </p:spPr>
        <p:txBody>
          <a:bodyPr wrap="none" rtlCol="0">
            <a:spAutoFit/>
          </a:bodyPr>
          <a:lstStyle/>
          <a:p>
            <a:pPr algn="r"/>
            <a:r>
              <a:rPr lang="en-US" sz="4400" b="1" dirty="0">
                <a:solidFill>
                  <a:srgbClr val="FF0000"/>
                </a:solidFill>
                <a:latin typeface="Consolas" charset="0"/>
                <a:ea typeface="Consolas" charset="0"/>
                <a:cs typeface="Consolas" charset="0"/>
              </a:rPr>
              <a:t>390</a:t>
            </a:r>
            <a:r>
              <a:rPr lang="en-US" sz="4400" b="1" dirty="0">
                <a:solidFill>
                  <a:srgbClr val="FFA0A1"/>
                </a:solidFill>
                <a:latin typeface="Consolas" charset="0"/>
                <a:ea typeface="Consolas" charset="0"/>
                <a:cs typeface="Consolas" charset="0"/>
              </a:rPr>
              <a:t>0</a:t>
            </a:r>
          </a:p>
        </p:txBody>
      </p:sp>
      <p:sp>
        <p:nvSpPr>
          <p:cNvPr id="12" name="TextBox 11"/>
          <p:cNvSpPr txBox="1"/>
          <p:nvPr/>
        </p:nvSpPr>
        <p:spPr>
          <a:xfrm>
            <a:off x="492188" y="2317391"/>
            <a:ext cx="1117614" cy="769441"/>
          </a:xfrm>
          <a:prstGeom prst="rect">
            <a:avLst/>
          </a:prstGeom>
          <a:noFill/>
        </p:spPr>
        <p:txBody>
          <a:bodyPr wrap="none" rtlCol="0">
            <a:spAutoFit/>
          </a:bodyPr>
          <a:lstStyle/>
          <a:p>
            <a:pPr algn="r"/>
            <a:r>
              <a:rPr lang="en-US" sz="4400" b="1" dirty="0">
                <a:solidFill>
                  <a:srgbClr val="0070C0"/>
                </a:solidFill>
                <a:latin typeface="Consolas" charset="0"/>
                <a:ea typeface="Consolas" charset="0"/>
                <a:cs typeface="Consolas" charset="0"/>
              </a:rPr>
              <a:t>312</a:t>
            </a:r>
          </a:p>
        </p:txBody>
      </p:sp>
      <p:sp>
        <p:nvSpPr>
          <p:cNvPr id="13" name="TextBox 12"/>
          <p:cNvSpPr txBox="1"/>
          <p:nvPr/>
        </p:nvSpPr>
        <p:spPr>
          <a:xfrm>
            <a:off x="181206" y="3537841"/>
            <a:ext cx="1428596" cy="769441"/>
          </a:xfrm>
          <a:prstGeom prst="rect">
            <a:avLst/>
          </a:prstGeom>
          <a:noFill/>
        </p:spPr>
        <p:txBody>
          <a:bodyPr wrap="none" rtlCol="0">
            <a:spAutoFit/>
          </a:bodyPr>
          <a:lstStyle/>
          <a:p>
            <a:pPr algn="r"/>
            <a:r>
              <a:rPr lang="en-US" sz="4400" b="1" dirty="0">
                <a:latin typeface="Consolas" charset="0"/>
                <a:ea typeface="Consolas" charset="0"/>
                <a:cs typeface="Consolas" charset="0"/>
              </a:rPr>
              <a:t>4212</a:t>
            </a:r>
          </a:p>
        </p:txBody>
      </p:sp>
      <p:sp>
        <p:nvSpPr>
          <p:cNvPr id="14" name="TextBox 13"/>
          <p:cNvSpPr txBox="1"/>
          <p:nvPr/>
        </p:nvSpPr>
        <p:spPr>
          <a:xfrm>
            <a:off x="803170" y="1590434"/>
            <a:ext cx="495649" cy="769441"/>
          </a:xfrm>
          <a:prstGeom prst="rect">
            <a:avLst/>
          </a:prstGeom>
          <a:noFill/>
        </p:spPr>
        <p:txBody>
          <a:bodyPr wrap="none" rtlCol="0">
            <a:spAutoFit/>
          </a:bodyPr>
          <a:lstStyle/>
          <a:p>
            <a:pPr algn="r"/>
            <a:r>
              <a:rPr lang="en-US" sz="4400" b="1" dirty="0">
                <a:solidFill>
                  <a:srgbClr val="FF0000"/>
                </a:solidFill>
                <a:latin typeface="Consolas" charset="0"/>
                <a:ea typeface="Consolas" charset="0"/>
                <a:cs typeface="Consolas" charset="0"/>
              </a:rPr>
              <a:t>5</a:t>
            </a:r>
            <a:endParaRPr lang="en-US" sz="4400" b="1" u="sng" dirty="0">
              <a:solidFill>
                <a:srgbClr val="FF0000"/>
              </a:solidFill>
              <a:latin typeface="Consolas" charset="0"/>
              <a:ea typeface="Consolas" charset="0"/>
              <a:cs typeface="Consolas" charset="0"/>
            </a:endParaRPr>
          </a:p>
        </p:txBody>
      </p:sp>
      <p:sp>
        <p:nvSpPr>
          <p:cNvPr id="15" name="TextBox 14"/>
          <p:cNvSpPr txBox="1"/>
          <p:nvPr/>
        </p:nvSpPr>
        <p:spPr>
          <a:xfrm>
            <a:off x="1113475" y="1590433"/>
            <a:ext cx="495649" cy="769441"/>
          </a:xfrm>
          <a:prstGeom prst="rect">
            <a:avLst/>
          </a:prstGeom>
          <a:noFill/>
        </p:spPr>
        <p:txBody>
          <a:bodyPr wrap="none" rtlCol="0">
            <a:spAutoFit/>
          </a:bodyPr>
          <a:lstStyle/>
          <a:p>
            <a:pPr algn="r"/>
            <a:r>
              <a:rPr lang="en-US" sz="4400" b="1" dirty="0">
                <a:solidFill>
                  <a:srgbClr val="0070C0"/>
                </a:solidFill>
                <a:latin typeface="Consolas" charset="0"/>
                <a:ea typeface="Consolas" charset="0"/>
                <a:cs typeface="Consolas" charset="0"/>
              </a:rPr>
              <a:t>4</a:t>
            </a:r>
            <a:endParaRPr lang="en-US" sz="4400" b="1" u="sng" dirty="0">
              <a:solidFill>
                <a:srgbClr val="0070C0"/>
              </a:solidFill>
              <a:latin typeface="Consolas" charset="0"/>
              <a:ea typeface="Consolas" charset="0"/>
              <a:cs typeface="Consolas" charset="0"/>
            </a:endParaRPr>
          </a:p>
        </p:txBody>
      </p:sp>
      <p:sp>
        <p:nvSpPr>
          <p:cNvPr id="18" name="TextBox 17"/>
          <p:cNvSpPr txBox="1"/>
          <p:nvPr/>
        </p:nvSpPr>
        <p:spPr>
          <a:xfrm>
            <a:off x="1592190" y="1042269"/>
            <a:ext cx="4182076" cy="769441"/>
          </a:xfrm>
          <a:prstGeom prst="rect">
            <a:avLst/>
          </a:prstGeom>
          <a:noFill/>
        </p:spPr>
        <p:txBody>
          <a:bodyPr wrap="square" rtlCol="0">
            <a:spAutoFit/>
          </a:bodyPr>
          <a:lstStyle/>
          <a:p>
            <a:pPr algn="ctr"/>
            <a:r>
              <a:rPr lang="en-US" sz="2200" dirty="0"/>
              <a:t>but we could go left-to-right and get the same answer.</a:t>
            </a:r>
            <a:endParaRPr lang="en-US" sz="2200" b="1" dirty="0"/>
          </a:p>
        </p:txBody>
      </p:sp>
      <p:sp>
        <p:nvSpPr>
          <p:cNvPr id="19" name="TextBox 18"/>
          <p:cNvSpPr txBox="1"/>
          <p:nvPr/>
        </p:nvSpPr>
        <p:spPr>
          <a:xfrm>
            <a:off x="1818213" y="2562015"/>
            <a:ext cx="7191392" cy="584775"/>
          </a:xfrm>
          <a:prstGeom prst="rect">
            <a:avLst/>
          </a:prstGeom>
          <a:noFill/>
        </p:spPr>
        <p:txBody>
          <a:bodyPr wrap="none" rtlCol="0">
            <a:spAutoFit/>
          </a:bodyPr>
          <a:lstStyle/>
          <a:p>
            <a:pPr algn="ctr"/>
            <a:r>
              <a:rPr lang="en-US" sz="3200" b="1" dirty="0">
                <a:latin typeface="Consolas" charset="0"/>
                <a:ea typeface="Consolas" charset="0"/>
                <a:cs typeface="Consolas" charset="0"/>
              </a:rPr>
              <a:t>(((8×4) + 70×4) + 8×50) + 70×50</a:t>
            </a:r>
          </a:p>
        </p:txBody>
      </p:sp>
      <p:sp>
        <p:nvSpPr>
          <p:cNvPr id="20" name="TextBox 19"/>
          <p:cNvSpPr txBox="1"/>
          <p:nvPr/>
        </p:nvSpPr>
        <p:spPr>
          <a:xfrm>
            <a:off x="1524000" y="1964764"/>
            <a:ext cx="4182076" cy="430887"/>
          </a:xfrm>
          <a:prstGeom prst="rect">
            <a:avLst/>
          </a:prstGeom>
          <a:noFill/>
        </p:spPr>
        <p:txBody>
          <a:bodyPr wrap="square" rtlCol="0">
            <a:spAutoFit/>
          </a:bodyPr>
          <a:lstStyle/>
          <a:p>
            <a:pPr algn="ctr"/>
            <a:r>
              <a:rPr lang="en-US" sz="2200" dirty="0"/>
              <a:t>our algorithm does this:</a:t>
            </a:r>
            <a:endParaRPr lang="en-US" sz="2200" b="1" dirty="0"/>
          </a:p>
        </p:txBody>
      </p:sp>
      <p:sp>
        <p:nvSpPr>
          <p:cNvPr id="21" name="TextBox 20"/>
          <p:cNvSpPr txBox="1"/>
          <p:nvPr/>
        </p:nvSpPr>
        <p:spPr>
          <a:xfrm>
            <a:off x="5137763" y="1787307"/>
            <a:ext cx="4182076" cy="769441"/>
          </a:xfrm>
          <a:prstGeom prst="rect">
            <a:avLst/>
          </a:prstGeom>
          <a:noFill/>
        </p:spPr>
        <p:txBody>
          <a:bodyPr wrap="square" rtlCol="0">
            <a:spAutoFit/>
          </a:bodyPr>
          <a:lstStyle/>
          <a:p>
            <a:pPr algn="ctr"/>
            <a:r>
              <a:rPr lang="en-US" sz="2200" dirty="0"/>
              <a:t>but what do you know about the </a:t>
            </a:r>
            <a:r>
              <a:rPr lang="en-US" sz="2200" b="1" dirty="0"/>
              <a:t>order of addition?</a:t>
            </a:r>
          </a:p>
        </p:txBody>
      </p:sp>
      <p:sp>
        <p:nvSpPr>
          <p:cNvPr id="22" name="TextBox 21"/>
          <p:cNvSpPr txBox="1"/>
          <p:nvPr/>
        </p:nvSpPr>
        <p:spPr>
          <a:xfrm>
            <a:off x="2048476" y="3135594"/>
            <a:ext cx="6638324" cy="430887"/>
          </a:xfrm>
          <a:prstGeom prst="rect">
            <a:avLst/>
          </a:prstGeom>
          <a:noFill/>
        </p:spPr>
        <p:txBody>
          <a:bodyPr wrap="square" rtlCol="0">
            <a:spAutoFit/>
          </a:bodyPr>
          <a:lstStyle/>
          <a:p>
            <a:pPr algn="ctr"/>
            <a:r>
              <a:rPr lang="en-US" sz="2200" b="1" dirty="0">
                <a:solidFill>
                  <a:srgbClr val="FF0000"/>
                </a:solidFill>
              </a:rPr>
              <a:t>addition is commutative and associative.</a:t>
            </a:r>
          </a:p>
        </p:txBody>
      </p:sp>
      <p:sp>
        <p:nvSpPr>
          <p:cNvPr id="23" name="TextBox 22"/>
          <p:cNvSpPr txBox="1"/>
          <p:nvPr/>
        </p:nvSpPr>
        <p:spPr>
          <a:xfrm>
            <a:off x="2044236" y="3567833"/>
            <a:ext cx="6739345" cy="584775"/>
          </a:xfrm>
          <a:prstGeom prst="rect">
            <a:avLst/>
          </a:prstGeom>
          <a:noFill/>
        </p:spPr>
        <p:txBody>
          <a:bodyPr wrap="none" rtlCol="0">
            <a:spAutoFit/>
          </a:bodyPr>
          <a:lstStyle/>
          <a:p>
            <a:pPr algn="ctr"/>
            <a:r>
              <a:rPr lang="en-US" sz="3200" b="1" dirty="0">
                <a:latin typeface="Consolas" charset="0"/>
                <a:ea typeface="Consolas" charset="0"/>
                <a:cs typeface="Consolas" charset="0"/>
              </a:rPr>
              <a:t>(8×4 + 70×4) + (8×50 + 70×50)</a:t>
            </a:r>
          </a:p>
        </p:txBody>
      </p:sp>
      <p:sp>
        <p:nvSpPr>
          <p:cNvPr id="25" name="TextBox 24"/>
          <p:cNvSpPr txBox="1"/>
          <p:nvPr/>
        </p:nvSpPr>
        <p:spPr>
          <a:xfrm>
            <a:off x="2438400" y="4140060"/>
            <a:ext cx="5858476" cy="769441"/>
          </a:xfrm>
          <a:prstGeom prst="rect">
            <a:avLst/>
          </a:prstGeom>
          <a:noFill/>
        </p:spPr>
        <p:txBody>
          <a:bodyPr wrap="square" rtlCol="0">
            <a:spAutoFit/>
          </a:bodyPr>
          <a:lstStyle/>
          <a:p>
            <a:pPr algn="ctr"/>
            <a:r>
              <a:rPr lang="en-US" sz="2200" dirty="0"/>
              <a:t>what if we had </a:t>
            </a:r>
            <a:r>
              <a:rPr lang="en-US" sz="2200" b="1" dirty="0"/>
              <a:t>eight people </a:t>
            </a:r>
            <a:r>
              <a:rPr lang="en-US" sz="2200" dirty="0"/>
              <a:t>working on the same </a:t>
            </a:r>
            <a:r>
              <a:rPr lang="en-US" sz="2200" b="1" dirty="0"/>
              <a:t>8-digit by 8-digit</a:t>
            </a:r>
            <a:r>
              <a:rPr lang="en-US" sz="2200" dirty="0"/>
              <a:t> multiplication?</a:t>
            </a:r>
            <a:endParaRPr lang="en-US" sz="2200" b="1" dirty="0"/>
          </a:p>
        </p:txBody>
      </p:sp>
    </p:spTree>
    <p:extLst>
      <p:ext uri="{BB962C8B-B14F-4D97-AF65-F5344CB8AC3E}">
        <p14:creationId xmlns:p14="http://schemas.microsoft.com/office/powerpoint/2010/main" val="20971374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1" nodeType="clickEffect">
                                  <p:stCondLst>
                                    <p:cond delay="0"/>
                                  </p:stCondLst>
                                  <p:childTnLst>
                                    <p:animMotion origin="layout" path="M -5.55556E-7 2.22222E-6 L 0.00087 0.09166 " pathEditMode="relative" rAng="0" ptsTypes="AA">
                                      <p:cBhvr>
                                        <p:cTn id="36" dur="300" fill="hold"/>
                                        <p:tgtEl>
                                          <p:spTgt spid="12"/>
                                        </p:tgtEl>
                                        <p:attrNameLst>
                                          <p:attrName>ppt_x</p:attrName>
                                          <p:attrName>ppt_y</p:attrName>
                                        </p:attrNameLst>
                                      </p:cBhvr>
                                      <p:rCtr x="35" y="4583"/>
                                    </p:animMotion>
                                  </p:childTnLst>
                                </p:cTn>
                              </p:par>
                              <p:par>
                                <p:cTn id="37" presetID="42" presetClass="path" presetSubtype="0" accel="50000" decel="50000" fill="hold" grpId="1" nodeType="withEffect">
                                  <p:stCondLst>
                                    <p:cond delay="0"/>
                                  </p:stCondLst>
                                  <p:childTnLst>
                                    <p:animMotion origin="layout" path="M -2.22222E-6 -2.22222E-6 L -2.22222E-6 -0.09305 " pathEditMode="relative" rAng="0" ptsTypes="AA">
                                      <p:cBhvr>
                                        <p:cTn id="38" dur="300" fill="hold"/>
                                        <p:tgtEl>
                                          <p:spTgt spid="11"/>
                                        </p:tgtEl>
                                        <p:attrNameLst>
                                          <p:attrName>ppt_x</p:attrName>
                                          <p:attrName>ppt_y</p:attrName>
                                        </p:attrNameLst>
                                      </p:cBhvr>
                                      <p:rCtr x="0" y="-4667"/>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P spid="11" grpId="0"/>
      <p:bldP spid="11" grpId="1"/>
      <p:bldP spid="12" grpId="0"/>
      <p:bldP spid="12" grpId="1"/>
      <p:bldP spid="13" grpId="0"/>
      <p:bldP spid="14" grpId="0"/>
      <p:bldP spid="15" grpId="0"/>
      <p:bldP spid="18" grpId="0"/>
      <p:bldP spid="19" grpId="0"/>
      <p:bldP spid="20" grpId="0"/>
      <p:bldP spid="21" grpId="0"/>
      <p:bldP spid="22" grpId="0"/>
      <p:bldP spid="23"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E515-47B2-F94D-9DF5-FAE682E590CF}"/>
              </a:ext>
            </a:extLst>
          </p:cNvPr>
          <p:cNvSpPr>
            <a:spLocks noGrp="1"/>
          </p:cNvSpPr>
          <p:nvPr>
            <p:ph type="title"/>
          </p:nvPr>
        </p:nvSpPr>
        <p:spPr/>
        <p:txBody>
          <a:bodyPr/>
          <a:lstStyle/>
          <a:p>
            <a:r>
              <a:rPr lang="en-US" dirty="0"/>
              <a:t>The shape of an algorithm</a:t>
            </a:r>
          </a:p>
        </p:txBody>
      </p:sp>
      <p:sp>
        <p:nvSpPr>
          <p:cNvPr id="3" name="Content Placeholder 2">
            <a:extLst>
              <a:ext uri="{FF2B5EF4-FFF2-40B4-BE49-F238E27FC236}">
                <a16:creationId xmlns:a16="http://schemas.microsoft.com/office/drawing/2014/main" id="{25F7E985-28A3-4A4F-8E0B-778C8DADFF48}"/>
              </a:ext>
            </a:extLst>
          </p:cNvPr>
          <p:cNvSpPr>
            <a:spLocks noGrp="1"/>
          </p:cNvSpPr>
          <p:nvPr>
            <p:ph idx="1"/>
          </p:nvPr>
        </p:nvSpPr>
        <p:spPr>
          <a:xfrm>
            <a:off x="152400" y="495301"/>
            <a:ext cx="8991600" cy="838199"/>
          </a:xfrm>
        </p:spPr>
        <p:txBody>
          <a:bodyPr/>
          <a:lstStyle/>
          <a:p>
            <a:r>
              <a:rPr lang="en-US" dirty="0"/>
              <a:t>there are two key insights into how multiplication works that we can use to come up with a </a:t>
            </a:r>
            <a:r>
              <a:rPr lang="en-US" b="1" dirty="0"/>
              <a:t>fast </a:t>
            </a:r>
            <a:r>
              <a:rPr lang="en-US" dirty="0"/>
              <a:t>algorithm for it:</a:t>
            </a:r>
          </a:p>
        </p:txBody>
      </p:sp>
      <p:sp>
        <p:nvSpPr>
          <p:cNvPr id="4" name="Footer Placeholder 3">
            <a:extLst>
              <a:ext uri="{FF2B5EF4-FFF2-40B4-BE49-F238E27FC236}">
                <a16:creationId xmlns:a16="http://schemas.microsoft.com/office/drawing/2014/main" id="{2CE614B2-A33D-A044-9881-7622CEAD3878}"/>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9078CF20-E36D-E04D-AE63-3012309CB733}"/>
              </a:ext>
            </a:extLst>
          </p:cNvPr>
          <p:cNvSpPr>
            <a:spLocks noGrp="1"/>
          </p:cNvSpPr>
          <p:nvPr>
            <p:ph type="sldNum" sz="quarter" idx="12"/>
          </p:nvPr>
        </p:nvSpPr>
        <p:spPr/>
        <p:txBody>
          <a:bodyPr/>
          <a:lstStyle/>
          <a:p>
            <a:fld id="{3552B95B-556F-44BD-91A5-D80C1B9E2BB3}" type="slidenum">
              <a:rPr lang="en-US" smtClean="0"/>
              <a:pPr/>
              <a:t>26</a:t>
            </a:fld>
            <a:endParaRPr lang="en-US"/>
          </a:p>
        </p:txBody>
      </p:sp>
      <p:sp>
        <p:nvSpPr>
          <p:cNvPr id="6" name="TextBox 5">
            <a:extLst>
              <a:ext uri="{FF2B5EF4-FFF2-40B4-BE49-F238E27FC236}">
                <a16:creationId xmlns:a16="http://schemas.microsoft.com/office/drawing/2014/main" id="{E1FC4F83-4781-F249-8FAF-94CA4986422D}"/>
              </a:ext>
            </a:extLst>
          </p:cNvPr>
          <p:cNvSpPr txBox="1"/>
          <p:nvPr/>
        </p:nvSpPr>
        <p:spPr>
          <a:xfrm>
            <a:off x="4752875" y="1205924"/>
            <a:ext cx="3705325" cy="769441"/>
          </a:xfrm>
          <a:prstGeom prst="rect">
            <a:avLst/>
          </a:prstGeom>
          <a:noFill/>
        </p:spPr>
        <p:txBody>
          <a:bodyPr wrap="square" rtlCol="0">
            <a:spAutoFit/>
          </a:bodyPr>
          <a:lstStyle/>
          <a:p>
            <a:pPr algn="ctr"/>
            <a:r>
              <a:rPr lang="en-US" sz="2200" dirty="0"/>
              <a:t>1. the </a:t>
            </a:r>
            <a:r>
              <a:rPr lang="en-US" sz="2200" b="1" dirty="0"/>
              <a:t>partial products </a:t>
            </a:r>
            <a:r>
              <a:rPr lang="en-US" sz="2200" dirty="0"/>
              <a:t>don’t depend on each other.</a:t>
            </a:r>
            <a:endParaRPr lang="en-US" sz="2200" b="1" dirty="0"/>
          </a:p>
        </p:txBody>
      </p:sp>
      <p:sp>
        <p:nvSpPr>
          <p:cNvPr id="7" name="TextBox 6">
            <a:extLst>
              <a:ext uri="{FF2B5EF4-FFF2-40B4-BE49-F238E27FC236}">
                <a16:creationId xmlns:a16="http://schemas.microsoft.com/office/drawing/2014/main" id="{41FF3ED1-06A2-7140-BC86-87DFA0E1F0E4}"/>
              </a:ext>
            </a:extLst>
          </p:cNvPr>
          <p:cNvSpPr txBox="1"/>
          <p:nvPr/>
        </p:nvSpPr>
        <p:spPr>
          <a:xfrm>
            <a:off x="4707282" y="2131990"/>
            <a:ext cx="3796510" cy="1107996"/>
          </a:xfrm>
          <a:prstGeom prst="rect">
            <a:avLst/>
          </a:prstGeom>
          <a:noFill/>
        </p:spPr>
        <p:txBody>
          <a:bodyPr wrap="square" rtlCol="0">
            <a:spAutoFit/>
          </a:bodyPr>
          <a:lstStyle/>
          <a:p>
            <a:pPr algn="ctr"/>
            <a:r>
              <a:rPr lang="en-US" sz="2200" dirty="0"/>
              <a:t>2. the </a:t>
            </a:r>
            <a:r>
              <a:rPr lang="en-US" sz="2200" i="1" dirty="0"/>
              <a:t>order</a:t>
            </a:r>
            <a:r>
              <a:rPr lang="en-US" sz="2200" dirty="0"/>
              <a:t> of </a:t>
            </a:r>
            <a:r>
              <a:rPr lang="en-US" sz="2200" b="1" dirty="0"/>
              <a:t>additions </a:t>
            </a:r>
            <a:r>
              <a:rPr lang="en-US" sz="2200" i="1" dirty="0"/>
              <a:t>does not matter;</a:t>
            </a:r>
            <a:r>
              <a:rPr lang="en-US" sz="2200" dirty="0"/>
              <a:t> but you </a:t>
            </a:r>
            <a:r>
              <a:rPr lang="en-US" sz="2200" i="1" dirty="0"/>
              <a:t>do</a:t>
            </a:r>
            <a:r>
              <a:rPr lang="en-US" sz="2200" dirty="0"/>
              <a:t> have to do </a:t>
            </a:r>
            <a:r>
              <a:rPr lang="en-US" sz="2200" i="1" dirty="0"/>
              <a:t>n</a:t>
            </a:r>
            <a:r>
              <a:rPr lang="en-US" sz="2200" dirty="0"/>
              <a:t>-1 of them.</a:t>
            </a:r>
            <a:endParaRPr lang="en-US" sz="2200" b="1" dirty="0"/>
          </a:p>
        </p:txBody>
      </p:sp>
      <p:sp>
        <p:nvSpPr>
          <p:cNvPr id="8" name="TextBox 7">
            <a:extLst>
              <a:ext uri="{FF2B5EF4-FFF2-40B4-BE49-F238E27FC236}">
                <a16:creationId xmlns:a16="http://schemas.microsoft.com/office/drawing/2014/main" id="{A14699F2-1175-6241-8AA4-074F7768E41B}"/>
              </a:ext>
            </a:extLst>
          </p:cNvPr>
          <p:cNvSpPr txBox="1"/>
          <p:nvPr/>
        </p:nvSpPr>
        <p:spPr>
          <a:xfrm>
            <a:off x="304800" y="1333500"/>
            <a:ext cx="522900" cy="369332"/>
          </a:xfrm>
          <a:prstGeom prst="rect">
            <a:avLst/>
          </a:prstGeom>
          <a:noFill/>
        </p:spPr>
        <p:txBody>
          <a:bodyPr wrap="none" rtlCol="0">
            <a:spAutoFit/>
          </a:bodyPr>
          <a:lstStyle/>
          <a:p>
            <a:r>
              <a:rPr lang="en-US" sz="1800" b="1" dirty="0">
                <a:solidFill>
                  <a:srgbClr val="FF0000"/>
                </a:solidFill>
                <a:latin typeface="Consolas" panose="020B0609020204030204" pitchFamily="49" charset="0"/>
                <a:cs typeface="Consolas" panose="020B0609020204030204" pitchFamily="49" charset="0"/>
              </a:rPr>
              <a:t>PP</a:t>
            </a:r>
            <a:r>
              <a:rPr lang="en-US" sz="1800" b="1" baseline="-25000" dirty="0">
                <a:solidFill>
                  <a:srgbClr val="FF0000"/>
                </a:solidFill>
                <a:latin typeface="Consolas" panose="020B0609020204030204" pitchFamily="49" charset="0"/>
                <a:cs typeface="Consolas" panose="020B0609020204030204" pitchFamily="49" charset="0"/>
              </a:rPr>
              <a:t>1</a:t>
            </a:r>
          </a:p>
        </p:txBody>
      </p:sp>
      <p:sp>
        <p:nvSpPr>
          <p:cNvPr id="9" name="TextBox 8">
            <a:extLst>
              <a:ext uri="{FF2B5EF4-FFF2-40B4-BE49-F238E27FC236}">
                <a16:creationId xmlns:a16="http://schemas.microsoft.com/office/drawing/2014/main" id="{956A43AC-C8BD-664A-92AE-D3534C52B848}"/>
              </a:ext>
            </a:extLst>
          </p:cNvPr>
          <p:cNvSpPr txBox="1"/>
          <p:nvPr/>
        </p:nvSpPr>
        <p:spPr>
          <a:xfrm>
            <a:off x="816512" y="1333500"/>
            <a:ext cx="522900" cy="369332"/>
          </a:xfrm>
          <a:prstGeom prst="rect">
            <a:avLst/>
          </a:prstGeom>
          <a:noFill/>
        </p:spPr>
        <p:txBody>
          <a:bodyPr wrap="none" rtlCol="0">
            <a:spAutoFit/>
          </a:bodyPr>
          <a:lstStyle/>
          <a:p>
            <a:r>
              <a:rPr lang="en-US" sz="1800" b="1" dirty="0">
                <a:solidFill>
                  <a:schemeClr val="accent6">
                    <a:lumMod val="75000"/>
                  </a:schemeClr>
                </a:solidFill>
                <a:latin typeface="Consolas" panose="020B0609020204030204" pitchFamily="49" charset="0"/>
                <a:cs typeface="Consolas" panose="020B0609020204030204" pitchFamily="49" charset="0"/>
              </a:rPr>
              <a:t>PP</a:t>
            </a:r>
            <a:r>
              <a:rPr lang="en-US" sz="1800" b="1" baseline="-25000" dirty="0">
                <a:solidFill>
                  <a:schemeClr val="accent6">
                    <a:lumMod val="75000"/>
                  </a:schemeClr>
                </a:solidFill>
                <a:latin typeface="Consolas" panose="020B0609020204030204" pitchFamily="49" charset="0"/>
                <a:cs typeface="Consolas" panose="020B0609020204030204" pitchFamily="49" charset="0"/>
              </a:rPr>
              <a:t>2</a:t>
            </a:r>
          </a:p>
        </p:txBody>
      </p:sp>
      <p:sp>
        <p:nvSpPr>
          <p:cNvPr id="10" name="TextBox 9">
            <a:extLst>
              <a:ext uri="{FF2B5EF4-FFF2-40B4-BE49-F238E27FC236}">
                <a16:creationId xmlns:a16="http://schemas.microsoft.com/office/drawing/2014/main" id="{1363DA9E-8191-854F-A250-75B4AF0DA70E}"/>
              </a:ext>
            </a:extLst>
          </p:cNvPr>
          <p:cNvSpPr txBox="1"/>
          <p:nvPr/>
        </p:nvSpPr>
        <p:spPr>
          <a:xfrm>
            <a:off x="1328224" y="1333500"/>
            <a:ext cx="522900" cy="369332"/>
          </a:xfrm>
          <a:prstGeom prst="rect">
            <a:avLst/>
          </a:prstGeom>
          <a:noFill/>
        </p:spPr>
        <p:txBody>
          <a:bodyPr wrap="none" rtlCol="0">
            <a:spAutoFit/>
          </a:bodyPr>
          <a:lstStyle/>
          <a:p>
            <a:r>
              <a:rPr lang="en-US" sz="1800" b="1" dirty="0">
                <a:solidFill>
                  <a:srgbClr val="FFC000"/>
                </a:solidFill>
                <a:latin typeface="Consolas" panose="020B0609020204030204" pitchFamily="49" charset="0"/>
                <a:cs typeface="Consolas" panose="020B0609020204030204" pitchFamily="49" charset="0"/>
              </a:rPr>
              <a:t>PP</a:t>
            </a:r>
            <a:r>
              <a:rPr lang="en-US" sz="1800" b="1" baseline="-25000" dirty="0">
                <a:solidFill>
                  <a:srgbClr val="FFC000"/>
                </a:solidFill>
                <a:latin typeface="Consolas" panose="020B0609020204030204" pitchFamily="49" charset="0"/>
                <a:cs typeface="Consolas" panose="020B0609020204030204" pitchFamily="49" charset="0"/>
              </a:rPr>
              <a:t>3</a:t>
            </a:r>
          </a:p>
        </p:txBody>
      </p:sp>
      <p:sp>
        <p:nvSpPr>
          <p:cNvPr id="11" name="TextBox 10">
            <a:extLst>
              <a:ext uri="{FF2B5EF4-FFF2-40B4-BE49-F238E27FC236}">
                <a16:creationId xmlns:a16="http://schemas.microsoft.com/office/drawing/2014/main" id="{3408B2DF-0149-EF44-A93D-4804214FFD4D}"/>
              </a:ext>
            </a:extLst>
          </p:cNvPr>
          <p:cNvSpPr txBox="1"/>
          <p:nvPr/>
        </p:nvSpPr>
        <p:spPr>
          <a:xfrm>
            <a:off x="1839936" y="1333500"/>
            <a:ext cx="522900" cy="369332"/>
          </a:xfrm>
          <a:prstGeom prst="rect">
            <a:avLst/>
          </a:prstGeom>
          <a:noFill/>
        </p:spPr>
        <p:txBody>
          <a:bodyPr wrap="none" rtlCol="0">
            <a:spAutoFit/>
          </a:bodyPr>
          <a:lstStyle/>
          <a:p>
            <a:r>
              <a:rPr lang="en-US" sz="1800" b="1" dirty="0">
                <a:solidFill>
                  <a:srgbClr val="00B050"/>
                </a:solidFill>
                <a:latin typeface="Consolas" panose="020B0609020204030204" pitchFamily="49" charset="0"/>
                <a:cs typeface="Consolas" panose="020B0609020204030204" pitchFamily="49" charset="0"/>
              </a:rPr>
              <a:t>PP</a:t>
            </a:r>
            <a:r>
              <a:rPr lang="en-US" sz="1800" b="1" baseline="-25000" dirty="0">
                <a:solidFill>
                  <a:srgbClr val="00B050"/>
                </a:solidFill>
                <a:latin typeface="Consolas" panose="020B0609020204030204" pitchFamily="49" charset="0"/>
                <a:cs typeface="Consolas" panose="020B0609020204030204" pitchFamily="49" charset="0"/>
              </a:rPr>
              <a:t>4</a:t>
            </a:r>
          </a:p>
        </p:txBody>
      </p:sp>
      <p:sp>
        <p:nvSpPr>
          <p:cNvPr id="12" name="TextBox 11">
            <a:extLst>
              <a:ext uri="{FF2B5EF4-FFF2-40B4-BE49-F238E27FC236}">
                <a16:creationId xmlns:a16="http://schemas.microsoft.com/office/drawing/2014/main" id="{678B7662-3AAB-7A4C-826E-1A5D960A4492}"/>
              </a:ext>
            </a:extLst>
          </p:cNvPr>
          <p:cNvSpPr txBox="1"/>
          <p:nvPr/>
        </p:nvSpPr>
        <p:spPr>
          <a:xfrm>
            <a:off x="2351648" y="1333499"/>
            <a:ext cx="522900" cy="369332"/>
          </a:xfrm>
          <a:prstGeom prst="rect">
            <a:avLst/>
          </a:prstGeom>
          <a:noFill/>
        </p:spPr>
        <p:txBody>
          <a:bodyPr wrap="none" rtlCol="0">
            <a:spAutoFit/>
          </a:bodyPr>
          <a:lstStyle/>
          <a:p>
            <a:r>
              <a:rPr lang="en-US" sz="1800" b="1" dirty="0">
                <a:solidFill>
                  <a:srgbClr val="00B0F0"/>
                </a:solidFill>
                <a:latin typeface="Consolas" panose="020B0609020204030204" pitchFamily="49" charset="0"/>
                <a:cs typeface="Consolas" panose="020B0609020204030204" pitchFamily="49" charset="0"/>
              </a:rPr>
              <a:t>PP</a:t>
            </a:r>
            <a:r>
              <a:rPr lang="en-US" sz="1800" b="1" baseline="-25000" dirty="0">
                <a:solidFill>
                  <a:srgbClr val="00B0F0"/>
                </a:solidFill>
                <a:latin typeface="Consolas" panose="020B0609020204030204" pitchFamily="49" charset="0"/>
                <a:cs typeface="Consolas" panose="020B0609020204030204" pitchFamily="49" charset="0"/>
              </a:rPr>
              <a:t>5</a:t>
            </a:r>
          </a:p>
        </p:txBody>
      </p:sp>
      <p:sp>
        <p:nvSpPr>
          <p:cNvPr id="13" name="TextBox 12">
            <a:extLst>
              <a:ext uri="{FF2B5EF4-FFF2-40B4-BE49-F238E27FC236}">
                <a16:creationId xmlns:a16="http://schemas.microsoft.com/office/drawing/2014/main" id="{EE5B66DF-A368-8948-8FB2-DD0EFAE8C68D}"/>
              </a:ext>
            </a:extLst>
          </p:cNvPr>
          <p:cNvSpPr txBox="1"/>
          <p:nvPr/>
        </p:nvSpPr>
        <p:spPr>
          <a:xfrm>
            <a:off x="2863360" y="1333499"/>
            <a:ext cx="522900" cy="369332"/>
          </a:xfrm>
          <a:prstGeom prst="rect">
            <a:avLst/>
          </a:prstGeom>
          <a:noFill/>
        </p:spPr>
        <p:txBody>
          <a:bodyPr wrap="none" rtlCol="0">
            <a:spAutoFit/>
          </a:bodyPr>
          <a:lstStyle/>
          <a:p>
            <a:r>
              <a:rPr lang="en-US" sz="1800" b="1" dirty="0">
                <a:solidFill>
                  <a:srgbClr val="0070C0"/>
                </a:solidFill>
                <a:latin typeface="Consolas" panose="020B0609020204030204" pitchFamily="49" charset="0"/>
                <a:cs typeface="Consolas" panose="020B0609020204030204" pitchFamily="49" charset="0"/>
              </a:rPr>
              <a:t>PP</a:t>
            </a:r>
            <a:r>
              <a:rPr lang="en-US" sz="1800" b="1" baseline="-25000" dirty="0">
                <a:solidFill>
                  <a:srgbClr val="0070C0"/>
                </a:solidFill>
                <a:latin typeface="Consolas" panose="020B0609020204030204" pitchFamily="49" charset="0"/>
                <a:cs typeface="Consolas" panose="020B0609020204030204" pitchFamily="49" charset="0"/>
              </a:rPr>
              <a:t>6</a:t>
            </a:r>
          </a:p>
        </p:txBody>
      </p:sp>
      <p:sp>
        <p:nvSpPr>
          <p:cNvPr id="14" name="TextBox 13">
            <a:extLst>
              <a:ext uri="{FF2B5EF4-FFF2-40B4-BE49-F238E27FC236}">
                <a16:creationId xmlns:a16="http://schemas.microsoft.com/office/drawing/2014/main" id="{C0227274-8891-5549-9DD1-362C02CA332B}"/>
              </a:ext>
            </a:extLst>
          </p:cNvPr>
          <p:cNvSpPr txBox="1"/>
          <p:nvPr/>
        </p:nvSpPr>
        <p:spPr>
          <a:xfrm>
            <a:off x="3375072" y="1333499"/>
            <a:ext cx="522900" cy="369332"/>
          </a:xfrm>
          <a:prstGeom prst="rect">
            <a:avLst/>
          </a:prstGeom>
          <a:noFill/>
        </p:spPr>
        <p:txBody>
          <a:bodyPr wrap="none" rtlCol="0">
            <a:spAutoFit/>
          </a:bodyPr>
          <a:lstStyle/>
          <a:p>
            <a:r>
              <a:rPr lang="en-US" sz="1800" b="1" dirty="0">
                <a:solidFill>
                  <a:srgbClr val="7030A0"/>
                </a:solidFill>
                <a:latin typeface="Consolas" panose="020B0609020204030204" pitchFamily="49" charset="0"/>
                <a:cs typeface="Consolas" panose="020B0609020204030204" pitchFamily="49" charset="0"/>
              </a:rPr>
              <a:t>PP</a:t>
            </a:r>
            <a:r>
              <a:rPr lang="en-US" sz="1800" b="1" baseline="-25000" dirty="0">
                <a:solidFill>
                  <a:srgbClr val="7030A0"/>
                </a:solidFill>
                <a:latin typeface="Consolas" panose="020B0609020204030204" pitchFamily="49" charset="0"/>
                <a:cs typeface="Consolas" panose="020B0609020204030204" pitchFamily="49" charset="0"/>
              </a:rPr>
              <a:t>7</a:t>
            </a:r>
          </a:p>
        </p:txBody>
      </p:sp>
      <p:sp>
        <p:nvSpPr>
          <p:cNvPr id="15" name="TextBox 14">
            <a:extLst>
              <a:ext uri="{FF2B5EF4-FFF2-40B4-BE49-F238E27FC236}">
                <a16:creationId xmlns:a16="http://schemas.microsoft.com/office/drawing/2014/main" id="{95CCBDF7-F209-F542-9EF1-F5A33654BC98}"/>
              </a:ext>
            </a:extLst>
          </p:cNvPr>
          <p:cNvSpPr txBox="1"/>
          <p:nvPr/>
        </p:nvSpPr>
        <p:spPr>
          <a:xfrm>
            <a:off x="3886783" y="1333499"/>
            <a:ext cx="522900" cy="369332"/>
          </a:xfrm>
          <a:prstGeom prst="rect">
            <a:avLst/>
          </a:prstGeom>
          <a:noFill/>
        </p:spPr>
        <p:txBody>
          <a:bodyPr wrap="none" rtlCol="0">
            <a:spAutoFit/>
          </a:bodyPr>
          <a:lstStyle/>
          <a:p>
            <a:r>
              <a:rPr lang="en-US" sz="1800" b="1" dirty="0">
                <a:solidFill>
                  <a:schemeClr val="accent6">
                    <a:lumMod val="50000"/>
                  </a:schemeClr>
                </a:solidFill>
                <a:latin typeface="Consolas" panose="020B0609020204030204" pitchFamily="49" charset="0"/>
                <a:cs typeface="Consolas" panose="020B0609020204030204" pitchFamily="49" charset="0"/>
              </a:rPr>
              <a:t>PP</a:t>
            </a:r>
            <a:r>
              <a:rPr lang="en-US" sz="1800" b="1" baseline="-25000" dirty="0">
                <a:solidFill>
                  <a:schemeClr val="accent6">
                    <a:lumMod val="50000"/>
                  </a:schemeClr>
                </a:solidFill>
                <a:latin typeface="Consolas" panose="020B0609020204030204" pitchFamily="49" charset="0"/>
                <a:cs typeface="Consolas" panose="020B0609020204030204" pitchFamily="49" charset="0"/>
              </a:rPr>
              <a:t>8</a:t>
            </a:r>
          </a:p>
        </p:txBody>
      </p:sp>
      <p:sp>
        <p:nvSpPr>
          <p:cNvPr id="16" name="TextBox 15">
            <a:extLst>
              <a:ext uri="{FF2B5EF4-FFF2-40B4-BE49-F238E27FC236}">
                <a16:creationId xmlns:a16="http://schemas.microsoft.com/office/drawing/2014/main" id="{70B1F67B-82BA-C54D-8B32-39D1DB6EB496}"/>
              </a:ext>
            </a:extLst>
          </p:cNvPr>
          <p:cNvSpPr txBox="1"/>
          <p:nvPr/>
        </p:nvSpPr>
        <p:spPr>
          <a:xfrm>
            <a:off x="650408" y="1979380"/>
            <a:ext cx="354584" cy="461665"/>
          </a:xfrm>
          <a:prstGeom prst="rect">
            <a:avLst/>
          </a:prstGeom>
          <a:noFill/>
        </p:spPr>
        <p:txBody>
          <a:bodyPr wrap="none" rtlCol="0">
            <a:spAutoFit/>
          </a:bodyPr>
          <a:lstStyle/>
          <a:p>
            <a:r>
              <a:rPr lang="en-US" sz="2400" b="1" dirty="0">
                <a:solidFill>
                  <a:srgbClr val="FF0000"/>
                </a:solidFill>
                <a:latin typeface="Consolas" panose="020B0609020204030204" pitchFamily="49" charset="0"/>
                <a:cs typeface="Consolas" panose="020B0609020204030204" pitchFamily="49" charset="0"/>
              </a:rPr>
              <a:t>+</a:t>
            </a:r>
            <a:endParaRPr lang="en-US" sz="2400" b="1" baseline="-25000" dirty="0">
              <a:solidFill>
                <a:srgbClr val="FF0000"/>
              </a:solidFill>
              <a:latin typeface="Consolas" panose="020B0609020204030204" pitchFamily="49" charset="0"/>
              <a:cs typeface="Consolas" panose="020B0609020204030204" pitchFamily="49" charset="0"/>
            </a:endParaRPr>
          </a:p>
        </p:txBody>
      </p:sp>
      <p:sp>
        <p:nvSpPr>
          <p:cNvPr id="17" name="TextBox 16">
            <a:extLst>
              <a:ext uri="{FF2B5EF4-FFF2-40B4-BE49-F238E27FC236}">
                <a16:creationId xmlns:a16="http://schemas.microsoft.com/office/drawing/2014/main" id="{4D4265FE-9205-B34F-85C7-7D274B51B0E5}"/>
              </a:ext>
            </a:extLst>
          </p:cNvPr>
          <p:cNvSpPr txBox="1"/>
          <p:nvPr/>
        </p:nvSpPr>
        <p:spPr>
          <a:xfrm>
            <a:off x="1662644" y="1979379"/>
            <a:ext cx="354584" cy="461665"/>
          </a:xfrm>
          <a:prstGeom prst="rect">
            <a:avLst/>
          </a:prstGeom>
          <a:noFill/>
        </p:spPr>
        <p:txBody>
          <a:bodyPr wrap="none" rtlCol="0">
            <a:spAutoFit/>
          </a:bodyPr>
          <a:lstStyle/>
          <a:p>
            <a:r>
              <a:rPr lang="en-US" sz="2400" b="1" dirty="0">
                <a:solidFill>
                  <a:srgbClr val="FF0000"/>
                </a:solidFill>
                <a:latin typeface="Consolas" panose="020B0609020204030204" pitchFamily="49" charset="0"/>
                <a:cs typeface="Consolas" panose="020B0609020204030204" pitchFamily="49" charset="0"/>
              </a:rPr>
              <a:t>+</a:t>
            </a:r>
            <a:endParaRPr lang="en-US" sz="2400" b="1" baseline="-25000" dirty="0">
              <a:solidFill>
                <a:srgbClr val="FF0000"/>
              </a:solidFill>
              <a:latin typeface="Consolas" panose="020B0609020204030204" pitchFamily="49" charset="0"/>
              <a:cs typeface="Consolas" panose="020B0609020204030204" pitchFamily="49" charset="0"/>
            </a:endParaRPr>
          </a:p>
        </p:txBody>
      </p:sp>
      <p:sp>
        <p:nvSpPr>
          <p:cNvPr id="18" name="TextBox 17">
            <a:extLst>
              <a:ext uri="{FF2B5EF4-FFF2-40B4-BE49-F238E27FC236}">
                <a16:creationId xmlns:a16="http://schemas.microsoft.com/office/drawing/2014/main" id="{FC863E5A-F5E7-8845-9EF0-889961EF83DE}"/>
              </a:ext>
            </a:extLst>
          </p:cNvPr>
          <p:cNvSpPr txBox="1"/>
          <p:nvPr/>
        </p:nvSpPr>
        <p:spPr>
          <a:xfrm>
            <a:off x="2674880" y="1979378"/>
            <a:ext cx="354584" cy="461665"/>
          </a:xfrm>
          <a:prstGeom prst="rect">
            <a:avLst/>
          </a:prstGeom>
          <a:noFill/>
        </p:spPr>
        <p:txBody>
          <a:bodyPr wrap="none" rtlCol="0">
            <a:spAutoFit/>
          </a:bodyPr>
          <a:lstStyle/>
          <a:p>
            <a:r>
              <a:rPr lang="en-US" sz="2400" b="1" dirty="0">
                <a:solidFill>
                  <a:srgbClr val="FF0000"/>
                </a:solidFill>
                <a:latin typeface="Consolas" panose="020B0609020204030204" pitchFamily="49" charset="0"/>
                <a:cs typeface="Consolas" panose="020B0609020204030204" pitchFamily="49" charset="0"/>
              </a:rPr>
              <a:t>+</a:t>
            </a:r>
            <a:endParaRPr lang="en-US" sz="2400" b="1" baseline="-25000" dirty="0">
              <a:solidFill>
                <a:srgbClr val="FF0000"/>
              </a:solidFill>
              <a:latin typeface="Consolas" panose="020B0609020204030204" pitchFamily="49" charset="0"/>
              <a:cs typeface="Consolas" panose="020B0609020204030204" pitchFamily="49" charset="0"/>
            </a:endParaRPr>
          </a:p>
        </p:txBody>
      </p:sp>
      <p:sp>
        <p:nvSpPr>
          <p:cNvPr id="19" name="TextBox 18">
            <a:extLst>
              <a:ext uri="{FF2B5EF4-FFF2-40B4-BE49-F238E27FC236}">
                <a16:creationId xmlns:a16="http://schemas.microsoft.com/office/drawing/2014/main" id="{3F71952C-852E-A145-979B-6B04C76CAD50}"/>
              </a:ext>
            </a:extLst>
          </p:cNvPr>
          <p:cNvSpPr txBox="1"/>
          <p:nvPr/>
        </p:nvSpPr>
        <p:spPr>
          <a:xfrm>
            <a:off x="3687116" y="1979377"/>
            <a:ext cx="354584" cy="461665"/>
          </a:xfrm>
          <a:prstGeom prst="rect">
            <a:avLst/>
          </a:prstGeom>
          <a:noFill/>
        </p:spPr>
        <p:txBody>
          <a:bodyPr wrap="none" rtlCol="0">
            <a:spAutoFit/>
          </a:bodyPr>
          <a:lstStyle/>
          <a:p>
            <a:r>
              <a:rPr lang="en-US" sz="2400" b="1" dirty="0">
                <a:solidFill>
                  <a:srgbClr val="FF0000"/>
                </a:solidFill>
                <a:latin typeface="Consolas" panose="020B0609020204030204" pitchFamily="49" charset="0"/>
                <a:cs typeface="Consolas" panose="020B0609020204030204" pitchFamily="49" charset="0"/>
              </a:rPr>
              <a:t>+</a:t>
            </a:r>
            <a:endParaRPr lang="en-US" sz="2400" b="1" baseline="-25000" dirty="0">
              <a:solidFill>
                <a:srgbClr val="FF0000"/>
              </a:solidFill>
              <a:latin typeface="Consolas" panose="020B0609020204030204" pitchFamily="49" charset="0"/>
              <a:cs typeface="Consolas" panose="020B0609020204030204" pitchFamily="49" charset="0"/>
            </a:endParaRPr>
          </a:p>
        </p:txBody>
      </p:sp>
      <p:sp>
        <p:nvSpPr>
          <p:cNvPr id="20" name="TextBox 19">
            <a:extLst>
              <a:ext uri="{FF2B5EF4-FFF2-40B4-BE49-F238E27FC236}">
                <a16:creationId xmlns:a16="http://schemas.microsoft.com/office/drawing/2014/main" id="{86379C3D-93D8-1A43-B37A-FB75BDF39A8C}"/>
              </a:ext>
            </a:extLst>
          </p:cNvPr>
          <p:cNvSpPr txBox="1"/>
          <p:nvPr/>
        </p:nvSpPr>
        <p:spPr>
          <a:xfrm>
            <a:off x="1173308" y="2586749"/>
            <a:ext cx="354584" cy="461665"/>
          </a:xfrm>
          <a:prstGeom prst="rect">
            <a:avLst/>
          </a:prstGeom>
          <a:noFill/>
        </p:spPr>
        <p:txBody>
          <a:bodyPr wrap="none" rtlCol="0">
            <a:spAutoFit/>
          </a:bodyPr>
          <a:lstStyle/>
          <a:p>
            <a:r>
              <a:rPr lang="en-US" sz="2400" b="1" dirty="0">
                <a:solidFill>
                  <a:srgbClr val="FF0000"/>
                </a:solidFill>
                <a:latin typeface="Consolas" panose="020B0609020204030204" pitchFamily="49" charset="0"/>
                <a:cs typeface="Consolas" panose="020B0609020204030204" pitchFamily="49" charset="0"/>
              </a:rPr>
              <a:t>+</a:t>
            </a:r>
            <a:endParaRPr lang="en-US" sz="2400" b="1" baseline="-25000" dirty="0">
              <a:solidFill>
                <a:srgbClr val="FF0000"/>
              </a:solidFill>
              <a:latin typeface="Consolas" panose="020B0609020204030204" pitchFamily="49" charset="0"/>
              <a:cs typeface="Consolas" panose="020B0609020204030204" pitchFamily="49" charset="0"/>
            </a:endParaRPr>
          </a:p>
        </p:txBody>
      </p:sp>
      <p:sp>
        <p:nvSpPr>
          <p:cNvPr id="21" name="TextBox 20">
            <a:extLst>
              <a:ext uri="{FF2B5EF4-FFF2-40B4-BE49-F238E27FC236}">
                <a16:creationId xmlns:a16="http://schemas.microsoft.com/office/drawing/2014/main" id="{711CC7E4-54D7-584D-85C9-13498D9B4F84}"/>
              </a:ext>
            </a:extLst>
          </p:cNvPr>
          <p:cNvSpPr txBox="1"/>
          <p:nvPr/>
        </p:nvSpPr>
        <p:spPr>
          <a:xfrm>
            <a:off x="3208968" y="2586748"/>
            <a:ext cx="354584" cy="461665"/>
          </a:xfrm>
          <a:prstGeom prst="rect">
            <a:avLst/>
          </a:prstGeom>
          <a:noFill/>
        </p:spPr>
        <p:txBody>
          <a:bodyPr wrap="none" rtlCol="0">
            <a:spAutoFit/>
          </a:bodyPr>
          <a:lstStyle/>
          <a:p>
            <a:r>
              <a:rPr lang="en-US" sz="2400" b="1" dirty="0">
                <a:solidFill>
                  <a:srgbClr val="FF0000"/>
                </a:solidFill>
                <a:latin typeface="Consolas" panose="020B0609020204030204" pitchFamily="49" charset="0"/>
                <a:cs typeface="Consolas" panose="020B0609020204030204" pitchFamily="49" charset="0"/>
              </a:rPr>
              <a:t>+</a:t>
            </a:r>
            <a:endParaRPr lang="en-US" sz="2400" b="1" baseline="-25000" dirty="0">
              <a:solidFill>
                <a:srgbClr val="FF0000"/>
              </a:solidFill>
              <a:latin typeface="Consolas" panose="020B0609020204030204" pitchFamily="49" charset="0"/>
              <a:cs typeface="Consolas" panose="020B0609020204030204" pitchFamily="49" charset="0"/>
            </a:endParaRPr>
          </a:p>
        </p:txBody>
      </p:sp>
      <p:sp>
        <p:nvSpPr>
          <p:cNvPr id="22" name="TextBox 21">
            <a:extLst>
              <a:ext uri="{FF2B5EF4-FFF2-40B4-BE49-F238E27FC236}">
                <a16:creationId xmlns:a16="http://schemas.microsoft.com/office/drawing/2014/main" id="{35F53C0D-F7EC-C14B-8087-7DEFF62350BA}"/>
              </a:ext>
            </a:extLst>
          </p:cNvPr>
          <p:cNvSpPr txBox="1"/>
          <p:nvPr/>
        </p:nvSpPr>
        <p:spPr>
          <a:xfrm>
            <a:off x="2174356" y="3157835"/>
            <a:ext cx="354584" cy="461665"/>
          </a:xfrm>
          <a:prstGeom prst="rect">
            <a:avLst/>
          </a:prstGeom>
          <a:noFill/>
        </p:spPr>
        <p:txBody>
          <a:bodyPr wrap="none" rtlCol="0">
            <a:spAutoFit/>
          </a:bodyPr>
          <a:lstStyle/>
          <a:p>
            <a:r>
              <a:rPr lang="en-US" sz="2400" b="1" dirty="0">
                <a:solidFill>
                  <a:srgbClr val="FF0000"/>
                </a:solidFill>
                <a:latin typeface="Consolas" panose="020B0609020204030204" pitchFamily="49" charset="0"/>
                <a:cs typeface="Consolas" panose="020B0609020204030204" pitchFamily="49" charset="0"/>
              </a:rPr>
              <a:t>+</a:t>
            </a:r>
            <a:endParaRPr lang="en-US" sz="2400" b="1" baseline="-25000" dirty="0">
              <a:solidFill>
                <a:srgbClr val="FF0000"/>
              </a:solidFill>
              <a:latin typeface="Consolas" panose="020B0609020204030204" pitchFamily="49" charset="0"/>
              <a:cs typeface="Consolas" panose="020B0609020204030204" pitchFamily="49" charset="0"/>
            </a:endParaRPr>
          </a:p>
        </p:txBody>
      </p:sp>
      <p:sp>
        <p:nvSpPr>
          <p:cNvPr id="23" name="TextBox 22">
            <a:extLst>
              <a:ext uri="{FF2B5EF4-FFF2-40B4-BE49-F238E27FC236}">
                <a16:creationId xmlns:a16="http://schemas.microsoft.com/office/drawing/2014/main" id="{41C15042-EFD3-6F49-BCEC-8A0A6353384B}"/>
              </a:ext>
            </a:extLst>
          </p:cNvPr>
          <p:cNvSpPr txBox="1"/>
          <p:nvPr/>
        </p:nvSpPr>
        <p:spPr>
          <a:xfrm>
            <a:off x="3298722" y="3391023"/>
            <a:ext cx="5309270" cy="769441"/>
          </a:xfrm>
          <a:prstGeom prst="rect">
            <a:avLst/>
          </a:prstGeom>
          <a:noFill/>
        </p:spPr>
        <p:txBody>
          <a:bodyPr wrap="square" rtlCol="0">
            <a:spAutoFit/>
          </a:bodyPr>
          <a:lstStyle/>
          <a:p>
            <a:pPr algn="ctr"/>
            <a:r>
              <a:rPr lang="en-US" sz="2200" dirty="0"/>
              <a:t>and if we draw arrows showing the </a:t>
            </a:r>
            <a:r>
              <a:rPr lang="en-US" sz="2200" b="1" dirty="0"/>
              <a:t>flow of data</a:t>
            </a:r>
            <a:r>
              <a:rPr lang="en-US" sz="2200" dirty="0"/>
              <a:t> from each step to the next…</a:t>
            </a:r>
            <a:endParaRPr lang="en-US" sz="2200" b="1" dirty="0"/>
          </a:p>
        </p:txBody>
      </p:sp>
      <p:sp>
        <p:nvSpPr>
          <p:cNvPr id="24" name="TextBox 23">
            <a:extLst>
              <a:ext uri="{FF2B5EF4-FFF2-40B4-BE49-F238E27FC236}">
                <a16:creationId xmlns:a16="http://schemas.microsoft.com/office/drawing/2014/main" id="{EED6CD9C-D682-7541-9033-9F10155BD297}"/>
              </a:ext>
            </a:extLst>
          </p:cNvPr>
          <p:cNvSpPr txBox="1"/>
          <p:nvPr/>
        </p:nvSpPr>
        <p:spPr>
          <a:xfrm>
            <a:off x="309716" y="4320488"/>
            <a:ext cx="8253536" cy="769441"/>
          </a:xfrm>
          <a:prstGeom prst="rect">
            <a:avLst/>
          </a:prstGeom>
          <a:noFill/>
        </p:spPr>
        <p:txBody>
          <a:bodyPr wrap="square" rtlCol="0">
            <a:spAutoFit/>
          </a:bodyPr>
          <a:lstStyle/>
          <a:p>
            <a:pPr algn="ctr"/>
            <a:r>
              <a:rPr lang="en-US" sz="2200" dirty="0"/>
              <a:t>this is basically a circuit diagram already! yeah, it’s missing some details, but they’re not complicated. see </a:t>
            </a:r>
            <a:r>
              <a:rPr lang="en-US" sz="2200" b="1" dirty="0"/>
              <a:t>fast_mult_4x4.circ</a:t>
            </a:r>
            <a:r>
              <a:rPr lang="en-US" sz="2200" dirty="0"/>
              <a:t>!</a:t>
            </a:r>
          </a:p>
        </p:txBody>
      </p:sp>
      <p:cxnSp>
        <p:nvCxnSpPr>
          <p:cNvPr id="26" name="Straight Arrow Connector 25">
            <a:extLst>
              <a:ext uri="{FF2B5EF4-FFF2-40B4-BE49-F238E27FC236}">
                <a16:creationId xmlns:a16="http://schemas.microsoft.com/office/drawing/2014/main" id="{35C28C72-B4F4-104E-97F1-5ABB04CF659A}"/>
              </a:ext>
            </a:extLst>
          </p:cNvPr>
          <p:cNvCxnSpPr>
            <a:stCxn id="8" idx="2"/>
          </p:cNvCxnSpPr>
          <p:nvPr/>
        </p:nvCxnSpPr>
        <p:spPr>
          <a:xfrm>
            <a:off x="566250" y="1702832"/>
            <a:ext cx="171169" cy="4012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8CF4C9D-331C-7447-95FB-260929C5B578}"/>
              </a:ext>
            </a:extLst>
          </p:cNvPr>
          <p:cNvCxnSpPr/>
          <p:nvPr/>
        </p:nvCxnSpPr>
        <p:spPr>
          <a:xfrm>
            <a:off x="1588805" y="1702832"/>
            <a:ext cx="171169" cy="4012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4CD8757-4835-774C-81A7-A00237FBD26A}"/>
              </a:ext>
            </a:extLst>
          </p:cNvPr>
          <p:cNvCxnSpPr/>
          <p:nvPr/>
        </p:nvCxnSpPr>
        <p:spPr>
          <a:xfrm>
            <a:off x="2621192" y="1702832"/>
            <a:ext cx="171169" cy="4012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9CFA298-CF48-EC42-A326-B2C9325046A9}"/>
              </a:ext>
            </a:extLst>
          </p:cNvPr>
          <p:cNvCxnSpPr/>
          <p:nvPr/>
        </p:nvCxnSpPr>
        <p:spPr>
          <a:xfrm>
            <a:off x="3633915" y="1702832"/>
            <a:ext cx="171169" cy="4012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3F65A00-02B7-2C47-B345-26A8D60EB1F4}"/>
              </a:ext>
            </a:extLst>
          </p:cNvPr>
          <p:cNvCxnSpPr>
            <a:cxnSpLocks/>
          </p:cNvCxnSpPr>
          <p:nvPr/>
        </p:nvCxnSpPr>
        <p:spPr>
          <a:xfrm flipH="1">
            <a:off x="891259" y="1702832"/>
            <a:ext cx="171169" cy="4012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90FB632-D2BF-7246-AF9C-11252EED1AA5}"/>
              </a:ext>
            </a:extLst>
          </p:cNvPr>
          <p:cNvCxnSpPr>
            <a:cxnSpLocks/>
          </p:cNvCxnSpPr>
          <p:nvPr/>
        </p:nvCxnSpPr>
        <p:spPr>
          <a:xfrm flipH="1">
            <a:off x="1913814" y="1702832"/>
            <a:ext cx="171169" cy="4012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CFFF7F4-565F-D14C-8DC3-78302AE6612A}"/>
              </a:ext>
            </a:extLst>
          </p:cNvPr>
          <p:cNvCxnSpPr>
            <a:cxnSpLocks/>
          </p:cNvCxnSpPr>
          <p:nvPr/>
        </p:nvCxnSpPr>
        <p:spPr>
          <a:xfrm flipH="1">
            <a:off x="2916704" y="1702832"/>
            <a:ext cx="171169" cy="4012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18E26E8-5A7F-6640-84BE-B4C99E9DB22A}"/>
              </a:ext>
            </a:extLst>
          </p:cNvPr>
          <p:cNvCxnSpPr>
            <a:cxnSpLocks/>
          </p:cNvCxnSpPr>
          <p:nvPr/>
        </p:nvCxnSpPr>
        <p:spPr>
          <a:xfrm flipH="1">
            <a:off x="3968756" y="1702832"/>
            <a:ext cx="171169" cy="4012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1B95DE6-F4FA-1F47-8421-A1A02D3D07A3}"/>
              </a:ext>
            </a:extLst>
          </p:cNvPr>
          <p:cNvCxnSpPr>
            <a:cxnSpLocks/>
          </p:cNvCxnSpPr>
          <p:nvPr/>
        </p:nvCxnSpPr>
        <p:spPr>
          <a:xfrm>
            <a:off x="891258" y="2400923"/>
            <a:ext cx="377103" cy="3717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1E8B2EE-889D-1F43-93F3-43F30D35BC8B}"/>
              </a:ext>
            </a:extLst>
          </p:cNvPr>
          <p:cNvCxnSpPr>
            <a:cxnSpLocks/>
          </p:cNvCxnSpPr>
          <p:nvPr/>
        </p:nvCxnSpPr>
        <p:spPr>
          <a:xfrm flipH="1">
            <a:off x="1432839" y="2400923"/>
            <a:ext cx="377103" cy="3717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C319AB7-3092-6841-A187-3AB6C9F5DB0E}"/>
              </a:ext>
            </a:extLst>
          </p:cNvPr>
          <p:cNvCxnSpPr>
            <a:cxnSpLocks/>
          </p:cNvCxnSpPr>
          <p:nvPr/>
        </p:nvCxnSpPr>
        <p:spPr>
          <a:xfrm>
            <a:off x="2926535" y="2400923"/>
            <a:ext cx="377103" cy="3717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BA2A0BB5-6812-2A46-93BC-7B2FC310E76E}"/>
              </a:ext>
            </a:extLst>
          </p:cNvPr>
          <p:cNvCxnSpPr>
            <a:cxnSpLocks/>
          </p:cNvCxnSpPr>
          <p:nvPr/>
        </p:nvCxnSpPr>
        <p:spPr>
          <a:xfrm flipH="1">
            <a:off x="3468116" y="2400923"/>
            <a:ext cx="377103" cy="3717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A8BD093-8F48-8C43-9698-6C22756A9A80}"/>
              </a:ext>
            </a:extLst>
          </p:cNvPr>
          <p:cNvCxnSpPr>
            <a:cxnSpLocks/>
          </p:cNvCxnSpPr>
          <p:nvPr/>
        </p:nvCxnSpPr>
        <p:spPr>
          <a:xfrm>
            <a:off x="1413940" y="2958523"/>
            <a:ext cx="788486" cy="3844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0BA80A5-7E3E-8442-87C9-04458FE5E734}"/>
              </a:ext>
            </a:extLst>
          </p:cNvPr>
          <p:cNvCxnSpPr>
            <a:cxnSpLocks/>
          </p:cNvCxnSpPr>
          <p:nvPr/>
        </p:nvCxnSpPr>
        <p:spPr>
          <a:xfrm flipH="1">
            <a:off x="2488211" y="2958523"/>
            <a:ext cx="788486" cy="3844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75B7651-F04E-EE48-9E5C-3B7192B8A1DD}"/>
              </a:ext>
            </a:extLst>
          </p:cNvPr>
          <p:cNvCxnSpPr>
            <a:cxnSpLocks/>
          </p:cNvCxnSpPr>
          <p:nvPr/>
        </p:nvCxnSpPr>
        <p:spPr>
          <a:xfrm>
            <a:off x="2350559" y="3530919"/>
            <a:ext cx="0" cy="4511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156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100"/>
                            </p:stCondLst>
                            <p:childTnLst>
                              <p:par>
                                <p:cTn id="11" presetID="1" presetClass="entr" presetSubtype="0" fill="hold" grpId="0" nodeType="afterEffect">
                                  <p:stCondLst>
                                    <p:cond delay="1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200"/>
                            </p:stCondLst>
                            <p:childTnLst>
                              <p:par>
                                <p:cTn id="14" presetID="1" presetClass="entr" presetSubtype="0" fill="hold" grpId="0" nodeType="afterEffect">
                                  <p:stCondLst>
                                    <p:cond delay="1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300"/>
                            </p:stCondLst>
                            <p:childTnLst>
                              <p:par>
                                <p:cTn id="17" presetID="1" presetClass="entr" presetSubtype="0" fill="hold" grpId="0" nodeType="afterEffect">
                                  <p:stCondLst>
                                    <p:cond delay="10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400"/>
                            </p:stCondLst>
                            <p:childTnLst>
                              <p:par>
                                <p:cTn id="20" presetID="1" presetClass="entr" presetSubtype="0" fill="hold" grpId="0" nodeType="afterEffect">
                                  <p:stCondLst>
                                    <p:cond delay="10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10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600"/>
                            </p:stCondLst>
                            <p:childTnLst>
                              <p:par>
                                <p:cTn id="26" presetID="1" presetClass="entr" presetSubtype="0" fill="hold" grpId="0" nodeType="afterEffect">
                                  <p:stCondLst>
                                    <p:cond delay="10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700"/>
                            </p:stCondLst>
                            <p:childTnLst>
                              <p:par>
                                <p:cTn id="29" presetID="1" presetClass="entr" presetSubtype="0" fill="hold" grpId="0" nodeType="afterEffect">
                                  <p:stCondLst>
                                    <p:cond delay="10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100"/>
                                  </p:stCondLst>
                                  <p:childTnLst>
                                    <p:set>
                                      <p:cBhvr>
                                        <p:cTn id="37" dur="1" fill="hold">
                                          <p:stCondLst>
                                            <p:cond delay="0"/>
                                          </p:stCondLst>
                                        </p:cTn>
                                        <p:tgtEl>
                                          <p:spTgt spid="16"/>
                                        </p:tgtEl>
                                        <p:attrNameLst>
                                          <p:attrName>style.visibility</p:attrName>
                                        </p:attrNameLst>
                                      </p:cBhvr>
                                      <p:to>
                                        <p:strVal val="visible"/>
                                      </p:to>
                                    </p:set>
                                  </p:childTnLst>
                                </p:cTn>
                              </p:par>
                            </p:childTnLst>
                          </p:cTn>
                        </p:par>
                        <p:par>
                          <p:cTn id="38" fill="hold">
                            <p:stCondLst>
                              <p:cond delay="100"/>
                            </p:stCondLst>
                            <p:childTnLst>
                              <p:par>
                                <p:cTn id="39" presetID="1" presetClass="entr" presetSubtype="0" fill="hold" grpId="0" nodeType="afterEffect">
                                  <p:stCondLst>
                                    <p:cond delay="100"/>
                                  </p:stCondLst>
                                  <p:childTnLst>
                                    <p:set>
                                      <p:cBhvr>
                                        <p:cTn id="40" dur="1" fill="hold">
                                          <p:stCondLst>
                                            <p:cond delay="0"/>
                                          </p:stCondLst>
                                        </p:cTn>
                                        <p:tgtEl>
                                          <p:spTgt spid="17"/>
                                        </p:tgtEl>
                                        <p:attrNameLst>
                                          <p:attrName>style.visibility</p:attrName>
                                        </p:attrNameLst>
                                      </p:cBhvr>
                                      <p:to>
                                        <p:strVal val="visible"/>
                                      </p:to>
                                    </p:set>
                                  </p:childTnLst>
                                </p:cTn>
                              </p:par>
                            </p:childTnLst>
                          </p:cTn>
                        </p:par>
                        <p:par>
                          <p:cTn id="41" fill="hold">
                            <p:stCondLst>
                              <p:cond delay="200"/>
                            </p:stCondLst>
                            <p:childTnLst>
                              <p:par>
                                <p:cTn id="42" presetID="1" presetClass="entr" presetSubtype="0" fill="hold" grpId="0" nodeType="afterEffect">
                                  <p:stCondLst>
                                    <p:cond delay="100"/>
                                  </p:stCondLst>
                                  <p:childTnLst>
                                    <p:set>
                                      <p:cBhvr>
                                        <p:cTn id="43" dur="1" fill="hold">
                                          <p:stCondLst>
                                            <p:cond delay="0"/>
                                          </p:stCondLst>
                                        </p:cTn>
                                        <p:tgtEl>
                                          <p:spTgt spid="18"/>
                                        </p:tgtEl>
                                        <p:attrNameLst>
                                          <p:attrName>style.visibility</p:attrName>
                                        </p:attrNameLst>
                                      </p:cBhvr>
                                      <p:to>
                                        <p:strVal val="visible"/>
                                      </p:to>
                                    </p:set>
                                  </p:childTnLst>
                                </p:cTn>
                              </p:par>
                            </p:childTnLst>
                          </p:cTn>
                        </p:par>
                        <p:par>
                          <p:cTn id="44" fill="hold">
                            <p:stCondLst>
                              <p:cond delay="300"/>
                            </p:stCondLst>
                            <p:childTnLst>
                              <p:par>
                                <p:cTn id="45" presetID="1" presetClass="entr" presetSubtype="0" fill="hold" grpId="0" nodeType="afterEffect">
                                  <p:stCondLst>
                                    <p:cond delay="100"/>
                                  </p:stCondLst>
                                  <p:childTnLst>
                                    <p:set>
                                      <p:cBhvr>
                                        <p:cTn id="46" dur="1" fill="hold">
                                          <p:stCondLst>
                                            <p:cond delay="0"/>
                                          </p:stCondLst>
                                        </p:cTn>
                                        <p:tgtEl>
                                          <p:spTgt spid="19"/>
                                        </p:tgtEl>
                                        <p:attrNameLst>
                                          <p:attrName>style.visibility</p:attrName>
                                        </p:attrNameLst>
                                      </p:cBhvr>
                                      <p:to>
                                        <p:strVal val="visible"/>
                                      </p:to>
                                    </p:set>
                                  </p:childTnLst>
                                </p:cTn>
                              </p:par>
                            </p:childTnLst>
                          </p:cTn>
                        </p:par>
                        <p:par>
                          <p:cTn id="47" fill="hold">
                            <p:stCondLst>
                              <p:cond delay="400"/>
                            </p:stCondLst>
                            <p:childTnLst>
                              <p:par>
                                <p:cTn id="48" presetID="1" presetClass="entr" presetSubtype="0" fill="hold" grpId="0" nodeType="afterEffect">
                                  <p:stCondLst>
                                    <p:cond delay="100"/>
                                  </p:stCondLst>
                                  <p:childTnLst>
                                    <p:set>
                                      <p:cBhvr>
                                        <p:cTn id="49" dur="1" fill="hold">
                                          <p:stCondLst>
                                            <p:cond delay="0"/>
                                          </p:stCondLst>
                                        </p:cTn>
                                        <p:tgtEl>
                                          <p:spTgt spid="20"/>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grpId="0" nodeType="afterEffect">
                                  <p:stCondLst>
                                    <p:cond delay="100"/>
                                  </p:stCondLst>
                                  <p:childTnLst>
                                    <p:set>
                                      <p:cBhvr>
                                        <p:cTn id="52" dur="1" fill="hold">
                                          <p:stCondLst>
                                            <p:cond delay="0"/>
                                          </p:stCondLst>
                                        </p:cTn>
                                        <p:tgtEl>
                                          <p:spTgt spid="21"/>
                                        </p:tgtEl>
                                        <p:attrNameLst>
                                          <p:attrName>style.visibility</p:attrName>
                                        </p:attrNameLst>
                                      </p:cBhvr>
                                      <p:to>
                                        <p:strVal val="visible"/>
                                      </p:to>
                                    </p:set>
                                  </p:childTnLst>
                                </p:cTn>
                              </p:par>
                            </p:childTnLst>
                          </p:cTn>
                        </p:par>
                        <p:par>
                          <p:cTn id="53" fill="hold">
                            <p:stCondLst>
                              <p:cond delay="600"/>
                            </p:stCondLst>
                            <p:childTnLst>
                              <p:par>
                                <p:cTn id="54" presetID="1" presetClass="entr" presetSubtype="0" fill="hold" grpId="0" nodeType="afterEffect">
                                  <p:stCondLst>
                                    <p:cond delay="100"/>
                                  </p:stCondLst>
                                  <p:childTnLst>
                                    <p:set>
                                      <p:cBhvr>
                                        <p:cTn id="55" dur="1" fill="hold">
                                          <p:stCondLst>
                                            <p:cond delay="0"/>
                                          </p:stCondLst>
                                        </p:cTn>
                                        <p:tgtEl>
                                          <p:spTgt spid="2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nodeType="afterEffect">
                                  <p:stCondLst>
                                    <p:cond delay="100"/>
                                  </p:stCondLst>
                                  <p:childTnLst>
                                    <p:set>
                                      <p:cBhvr>
                                        <p:cTn id="62" dur="1" fill="hold">
                                          <p:stCondLst>
                                            <p:cond delay="0"/>
                                          </p:stCondLst>
                                        </p:cTn>
                                        <p:tgtEl>
                                          <p:spTgt spid="26"/>
                                        </p:tgtEl>
                                        <p:attrNameLst>
                                          <p:attrName>style.visibility</p:attrName>
                                        </p:attrNameLst>
                                      </p:cBhvr>
                                      <p:to>
                                        <p:strVal val="visible"/>
                                      </p:to>
                                    </p:set>
                                  </p:childTnLst>
                                </p:cTn>
                              </p:par>
                            </p:childTnLst>
                          </p:cTn>
                        </p:par>
                        <p:par>
                          <p:cTn id="63" fill="hold">
                            <p:stCondLst>
                              <p:cond delay="100"/>
                            </p:stCondLst>
                            <p:childTnLst>
                              <p:par>
                                <p:cTn id="64" presetID="1" presetClass="entr" presetSubtype="0" fill="hold" nodeType="afterEffect">
                                  <p:stCondLst>
                                    <p:cond delay="100"/>
                                  </p:stCondLst>
                                  <p:childTnLst>
                                    <p:set>
                                      <p:cBhvr>
                                        <p:cTn id="65" dur="1" fill="hold">
                                          <p:stCondLst>
                                            <p:cond delay="0"/>
                                          </p:stCondLst>
                                        </p:cTn>
                                        <p:tgtEl>
                                          <p:spTgt spid="33"/>
                                        </p:tgtEl>
                                        <p:attrNameLst>
                                          <p:attrName>style.visibility</p:attrName>
                                        </p:attrNameLst>
                                      </p:cBhvr>
                                      <p:to>
                                        <p:strVal val="visible"/>
                                      </p:to>
                                    </p:set>
                                  </p:childTnLst>
                                </p:cTn>
                              </p:par>
                            </p:childTnLst>
                          </p:cTn>
                        </p:par>
                        <p:par>
                          <p:cTn id="66" fill="hold">
                            <p:stCondLst>
                              <p:cond delay="200"/>
                            </p:stCondLst>
                            <p:childTnLst>
                              <p:par>
                                <p:cTn id="67" presetID="1" presetClass="entr" presetSubtype="0" fill="hold" nodeType="afterEffect">
                                  <p:stCondLst>
                                    <p:cond delay="100"/>
                                  </p:stCondLst>
                                  <p:childTnLst>
                                    <p:set>
                                      <p:cBhvr>
                                        <p:cTn id="68" dur="1" fill="hold">
                                          <p:stCondLst>
                                            <p:cond delay="0"/>
                                          </p:stCondLst>
                                        </p:cTn>
                                        <p:tgtEl>
                                          <p:spTgt spid="28"/>
                                        </p:tgtEl>
                                        <p:attrNameLst>
                                          <p:attrName>style.visibility</p:attrName>
                                        </p:attrNameLst>
                                      </p:cBhvr>
                                      <p:to>
                                        <p:strVal val="visible"/>
                                      </p:to>
                                    </p:set>
                                  </p:childTnLst>
                                </p:cTn>
                              </p:par>
                            </p:childTnLst>
                          </p:cTn>
                        </p:par>
                        <p:par>
                          <p:cTn id="69" fill="hold">
                            <p:stCondLst>
                              <p:cond delay="300"/>
                            </p:stCondLst>
                            <p:childTnLst>
                              <p:par>
                                <p:cTn id="70" presetID="1" presetClass="entr" presetSubtype="0" fill="hold" nodeType="afterEffect">
                                  <p:stCondLst>
                                    <p:cond delay="100"/>
                                  </p:stCondLst>
                                  <p:childTnLst>
                                    <p:set>
                                      <p:cBhvr>
                                        <p:cTn id="71" dur="1" fill="hold">
                                          <p:stCondLst>
                                            <p:cond delay="0"/>
                                          </p:stCondLst>
                                        </p:cTn>
                                        <p:tgtEl>
                                          <p:spTgt spid="35"/>
                                        </p:tgtEl>
                                        <p:attrNameLst>
                                          <p:attrName>style.visibility</p:attrName>
                                        </p:attrNameLst>
                                      </p:cBhvr>
                                      <p:to>
                                        <p:strVal val="visible"/>
                                      </p:to>
                                    </p:set>
                                  </p:childTnLst>
                                </p:cTn>
                              </p:par>
                            </p:childTnLst>
                          </p:cTn>
                        </p:par>
                        <p:par>
                          <p:cTn id="72" fill="hold">
                            <p:stCondLst>
                              <p:cond delay="400"/>
                            </p:stCondLst>
                            <p:childTnLst>
                              <p:par>
                                <p:cTn id="73" presetID="1" presetClass="entr" presetSubtype="0" fill="hold" nodeType="afterEffect">
                                  <p:stCondLst>
                                    <p:cond delay="100"/>
                                  </p:stCondLst>
                                  <p:childTnLst>
                                    <p:set>
                                      <p:cBhvr>
                                        <p:cTn id="74" dur="1" fill="hold">
                                          <p:stCondLst>
                                            <p:cond delay="0"/>
                                          </p:stCondLst>
                                        </p:cTn>
                                        <p:tgtEl>
                                          <p:spTgt spid="29"/>
                                        </p:tgtEl>
                                        <p:attrNameLst>
                                          <p:attrName>style.visibility</p:attrName>
                                        </p:attrNameLst>
                                      </p:cBhvr>
                                      <p:to>
                                        <p:strVal val="visible"/>
                                      </p:to>
                                    </p:set>
                                  </p:childTnLst>
                                </p:cTn>
                              </p:par>
                            </p:childTnLst>
                          </p:cTn>
                        </p:par>
                        <p:par>
                          <p:cTn id="75" fill="hold">
                            <p:stCondLst>
                              <p:cond delay="500"/>
                            </p:stCondLst>
                            <p:childTnLst>
                              <p:par>
                                <p:cTn id="76" presetID="1" presetClass="entr" presetSubtype="0" fill="hold" nodeType="afterEffect">
                                  <p:stCondLst>
                                    <p:cond delay="100"/>
                                  </p:stCondLst>
                                  <p:childTnLst>
                                    <p:set>
                                      <p:cBhvr>
                                        <p:cTn id="77" dur="1" fill="hold">
                                          <p:stCondLst>
                                            <p:cond delay="0"/>
                                          </p:stCondLst>
                                        </p:cTn>
                                        <p:tgtEl>
                                          <p:spTgt spid="36"/>
                                        </p:tgtEl>
                                        <p:attrNameLst>
                                          <p:attrName>style.visibility</p:attrName>
                                        </p:attrNameLst>
                                      </p:cBhvr>
                                      <p:to>
                                        <p:strVal val="visible"/>
                                      </p:to>
                                    </p:set>
                                  </p:childTnLst>
                                </p:cTn>
                              </p:par>
                            </p:childTnLst>
                          </p:cTn>
                        </p:par>
                        <p:par>
                          <p:cTn id="78" fill="hold">
                            <p:stCondLst>
                              <p:cond delay="600"/>
                            </p:stCondLst>
                            <p:childTnLst>
                              <p:par>
                                <p:cTn id="79" presetID="1" presetClass="entr" presetSubtype="0" fill="hold" nodeType="afterEffect">
                                  <p:stCondLst>
                                    <p:cond delay="100"/>
                                  </p:stCondLst>
                                  <p:childTnLst>
                                    <p:set>
                                      <p:cBhvr>
                                        <p:cTn id="80" dur="1" fill="hold">
                                          <p:stCondLst>
                                            <p:cond delay="0"/>
                                          </p:stCondLst>
                                        </p:cTn>
                                        <p:tgtEl>
                                          <p:spTgt spid="30"/>
                                        </p:tgtEl>
                                        <p:attrNameLst>
                                          <p:attrName>style.visibility</p:attrName>
                                        </p:attrNameLst>
                                      </p:cBhvr>
                                      <p:to>
                                        <p:strVal val="visible"/>
                                      </p:to>
                                    </p:set>
                                  </p:childTnLst>
                                </p:cTn>
                              </p:par>
                            </p:childTnLst>
                          </p:cTn>
                        </p:par>
                        <p:par>
                          <p:cTn id="81" fill="hold">
                            <p:stCondLst>
                              <p:cond delay="700"/>
                            </p:stCondLst>
                            <p:childTnLst>
                              <p:par>
                                <p:cTn id="82" presetID="1" presetClass="entr" presetSubtype="0" fill="hold" nodeType="afterEffect">
                                  <p:stCondLst>
                                    <p:cond delay="100"/>
                                  </p:stCondLst>
                                  <p:childTnLst>
                                    <p:set>
                                      <p:cBhvr>
                                        <p:cTn id="83" dur="1" fill="hold">
                                          <p:stCondLst>
                                            <p:cond delay="0"/>
                                          </p:stCondLst>
                                        </p:cTn>
                                        <p:tgtEl>
                                          <p:spTgt spid="37"/>
                                        </p:tgtEl>
                                        <p:attrNameLst>
                                          <p:attrName>style.visibility</p:attrName>
                                        </p:attrNameLst>
                                      </p:cBhvr>
                                      <p:to>
                                        <p:strVal val="visible"/>
                                      </p:to>
                                    </p:set>
                                  </p:childTnLst>
                                </p:cTn>
                              </p:par>
                            </p:childTnLst>
                          </p:cTn>
                        </p:par>
                        <p:par>
                          <p:cTn id="84" fill="hold">
                            <p:stCondLst>
                              <p:cond delay="800"/>
                            </p:stCondLst>
                            <p:childTnLst>
                              <p:par>
                                <p:cTn id="85" presetID="1" presetClass="entr" presetSubtype="0" fill="hold" nodeType="afterEffect">
                                  <p:stCondLst>
                                    <p:cond delay="100"/>
                                  </p:stCondLst>
                                  <p:childTnLst>
                                    <p:set>
                                      <p:cBhvr>
                                        <p:cTn id="86" dur="1" fill="hold">
                                          <p:stCondLst>
                                            <p:cond delay="0"/>
                                          </p:stCondLst>
                                        </p:cTn>
                                        <p:tgtEl>
                                          <p:spTgt spid="38"/>
                                        </p:tgtEl>
                                        <p:attrNameLst>
                                          <p:attrName>style.visibility</p:attrName>
                                        </p:attrNameLst>
                                      </p:cBhvr>
                                      <p:to>
                                        <p:strVal val="visible"/>
                                      </p:to>
                                    </p:set>
                                  </p:childTnLst>
                                </p:cTn>
                              </p:par>
                            </p:childTnLst>
                          </p:cTn>
                        </p:par>
                        <p:par>
                          <p:cTn id="87" fill="hold">
                            <p:stCondLst>
                              <p:cond delay="900"/>
                            </p:stCondLst>
                            <p:childTnLst>
                              <p:par>
                                <p:cTn id="88" presetID="1" presetClass="entr" presetSubtype="0" fill="hold" nodeType="afterEffect">
                                  <p:stCondLst>
                                    <p:cond delay="100"/>
                                  </p:stCondLst>
                                  <p:childTnLst>
                                    <p:set>
                                      <p:cBhvr>
                                        <p:cTn id="89" dur="1" fill="hold">
                                          <p:stCondLst>
                                            <p:cond delay="0"/>
                                          </p:stCondLst>
                                        </p:cTn>
                                        <p:tgtEl>
                                          <p:spTgt spid="40"/>
                                        </p:tgtEl>
                                        <p:attrNameLst>
                                          <p:attrName>style.visibility</p:attrName>
                                        </p:attrNameLst>
                                      </p:cBhvr>
                                      <p:to>
                                        <p:strVal val="visible"/>
                                      </p:to>
                                    </p:set>
                                  </p:childTnLst>
                                </p:cTn>
                              </p:par>
                            </p:childTnLst>
                          </p:cTn>
                        </p:par>
                        <p:par>
                          <p:cTn id="90" fill="hold">
                            <p:stCondLst>
                              <p:cond delay="1000"/>
                            </p:stCondLst>
                            <p:childTnLst>
                              <p:par>
                                <p:cTn id="91" presetID="1" presetClass="entr" presetSubtype="0" fill="hold" nodeType="afterEffect">
                                  <p:stCondLst>
                                    <p:cond delay="100"/>
                                  </p:stCondLst>
                                  <p:childTnLst>
                                    <p:set>
                                      <p:cBhvr>
                                        <p:cTn id="92" dur="1" fill="hold">
                                          <p:stCondLst>
                                            <p:cond delay="0"/>
                                          </p:stCondLst>
                                        </p:cTn>
                                        <p:tgtEl>
                                          <p:spTgt spid="41"/>
                                        </p:tgtEl>
                                        <p:attrNameLst>
                                          <p:attrName>style.visibility</p:attrName>
                                        </p:attrNameLst>
                                      </p:cBhvr>
                                      <p:to>
                                        <p:strVal val="visible"/>
                                      </p:to>
                                    </p:set>
                                  </p:childTnLst>
                                </p:cTn>
                              </p:par>
                            </p:childTnLst>
                          </p:cTn>
                        </p:par>
                        <p:par>
                          <p:cTn id="93" fill="hold">
                            <p:stCondLst>
                              <p:cond delay="1100"/>
                            </p:stCondLst>
                            <p:childTnLst>
                              <p:par>
                                <p:cTn id="94" presetID="1" presetClass="entr" presetSubtype="0" fill="hold" nodeType="afterEffect">
                                  <p:stCondLst>
                                    <p:cond delay="100"/>
                                  </p:stCondLst>
                                  <p:childTnLst>
                                    <p:set>
                                      <p:cBhvr>
                                        <p:cTn id="95" dur="1" fill="hold">
                                          <p:stCondLst>
                                            <p:cond delay="0"/>
                                          </p:stCondLst>
                                        </p:cTn>
                                        <p:tgtEl>
                                          <p:spTgt spid="42"/>
                                        </p:tgtEl>
                                        <p:attrNameLst>
                                          <p:attrName>style.visibility</p:attrName>
                                        </p:attrNameLst>
                                      </p:cBhvr>
                                      <p:to>
                                        <p:strVal val="visible"/>
                                      </p:to>
                                    </p:set>
                                  </p:childTnLst>
                                </p:cTn>
                              </p:par>
                            </p:childTnLst>
                          </p:cTn>
                        </p:par>
                        <p:par>
                          <p:cTn id="96" fill="hold">
                            <p:stCondLst>
                              <p:cond delay="1200"/>
                            </p:stCondLst>
                            <p:childTnLst>
                              <p:par>
                                <p:cTn id="97" presetID="1" presetClass="entr" presetSubtype="0" fill="hold" nodeType="afterEffect">
                                  <p:stCondLst>
                                    <p:cond delay="100"/>
                                  </p:stCondLst>
                                  <p:childTnLst>
                                    <p:set>
                                      <p:cBhvr>
                                        <p:cTn id="98" dur="1" fill="hold">
                                          <p:stCondLst>
                                            <p:cond delay="0"/>
                                          </p:stCondLst>
                                        </p:cTn>
                                        <p:tgtEl>
                                          <p:spTgt spid="43"/>
                                        </p:tgtEl>
                                        <p:attrNameLst>
                                          <p:attrName>style.visibility</p:attrName>
                                        </p:attrNameLst>
                                      </p:cBhvr>
                                      <p:to>
                                        <p:strVal val="visible"/>
                                      </p:to>
                                    </p:set>
                                  </p:childTnLst>
                                </p:cTn>
                              </p:par>
                            </p:childTnLst>
                          </p:cTn>
                        </p:par>
                        <p:par>
                          <p:cTn id="99" fill="hold">
                            <p:stCondLst>
                              <p:cond delay="1300"/>
                            </p:stCondLst>
                            <p:childTnLst>
                              <p:par>
                                <p:cTn id="100" presetID="1" presetClass="entr" presetSubtype="0" fill="hold" nodeType="afterEffect">
                                  <p:stCondLst>
                                    <p:cond delay="100"/>
                                  </p:stCondLst>
                                  <p:childTnLst>
                                    <p:set>
                                      <p:cBhvr>
                                        <p:cTn id="101" dur="1" fill="hold">
                                          <p:stCondLst>
                                            <p:cond delay="0"/>
                                          </p:stCondLst>
                                        </p:cTn>
                                        <p:tgtEl>
                                          <p:spTgt spid="45"/>
                                        </p:tgtEl>
                                        <p:attrNameLst>
                                          <p:attrName>style.visibility</p:attrName>
                                        </p:attrNameLst>
                                      </p:cBhvr>
                                      <p:to>
                                        <p:strVal val="visible"/>
                                      </p:to>
                                    </p:set>
                                  </p:childTnLst>
                                </p:cTn>
                              </p:par>
                            </p:childTnLst>
                          </p:cTn>
                        </p:par>
                        <p:par>
                          <p:cTn id="102" fill="hold">
                            <p:stCondLst>
                              <p:cond delay="1400"/>
                            </p:stCondLst>
                            <p:childTnLst>
                              <p:par>
                                <p:cTn id="103" presetID="1" presetClass="entr" presetSubtype="0" fill="hold" nodeType="afterEffect">
                                  <p:stCondLst>
                                    <p:cond delay="0"/>
                                  </p:stCondLst>
                                  <p:childTnLst>
                                    <p:set>
                                      <p:cBhvr>
                                        <p:cTn id="104" dur="1" fill="hold">
                                          <p:stCondLst>
                                            <p:cond delay="0"/>
                                          </p:stCondLst>
                                        </p:cTn>
                                        <p:tgtEl>
                                          <p:spTgt spid="4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896D5-EBA3-7E4D-A1C5-C3A79A51C480}"/>
              </a:ext>
            </a:extLst>
          </p:cNvPr>
          <p:cNvSpPr>
            <a:spLocks noGrp="1"/>
          </p:cNvSpPr>
          <p:nvPr>
            <p:ph type="title"/>
          </p:nvPr>
        </p:nvSpPr>
        <p:spPr/>
        <p:txBody>
          <a:bodyPr/>
          <a:lstStyle/>
          <a:p>
            <a:r>
              <a:rPr lang="en-US" dirty="0"/>
              <a:t>Pros and Cons</a:t>
            </a:r>
          </a:p>
        </p:txBody>
      </p:sp>
      <p:sp>
        <p:nvSpPr>
          <p:cNvPr id="3" name="Content Placeholder 2">
            <a:extLst>
              <a:ext uri="{FF2B5EF4-FFF2-40B4-BE49-F238E27FC236}">
                <a16:creationId xmlns:a16="http://schemas.microsoft.com/office/drawing/2014/main" id="{E928CEAE-C890-EB40-A775-D87901D55486}"/>
              </a:ext>
            </a:extLst>
          </p:cNvPr>
          <p:cNvSpPr>
            <a:spLocks noGrp="1"/>
          </p:cNvSpPr>
          <p:nvPr>
            <p:ph idx="1"/>
          </p:nvPr>
        </p:nvSpPr>
        <p:spPr/>
        <p:txBody>
          <a:bodyPr/>
          <a:lstStyle/>
          <a:p>
            <a:r>
              <a:rPr lang="en-US" dirty="0"/>
              <a:t>this algorithm takes a </a:t>
            </a:r>
            <a:r>
              <a:rPr lang="en-US" b="1" dirty="0">
                <a:solidFill>
                  <a:srgbClr val="00B050"/>
                </a:solidFill>
              </a:rPr>
              <a:t>logarithmic</a:t>
            </a:r>
            <a:r>
              <a:rPr lang="en-US" b="1" dirty="0"/>
              <a:t> </a:t>
            </a:r>
            <a:r>
              <a:rPr lang="en-US" dirty="0"/>
              <a:t>number of steps, based on the number of bits </a:t>
            </a:r>
            <a:r>
              <a:rPr lang="en-US" i="1" dirty="0"/>
              <a:t>n</a:t>
            </a:r>
            <a:r>
              <a:rPr lang="en-US" dirty="0"/>
              <a:t> in the input.</a:t>
            </a:r>
          </a:p>
          <a:p>
            <a:pPr lvl="1"/>
            <a:r>
              <a:rPr lang="en-US" dirty="0"/>
              <a:t>that means if you </a:t>
            </a:r>
            <a:r>
              <a:rPr lang="en-US" i="1" dirty="0"/>
              <a:t>double</a:t>
            </a:r>
            <a:r>
              <a:rPr lang="en-US" dirty="0"/>
              <a:t> </a:t>
            </a:r>
            <a:r>
              <a:rPr lang="en-US" i="1" dirty="0"/>
              <a:t>n</a:t>
            </a:r>
            <a:r>
              <a:rPr lang="en-US" dirty="0"/>
              <a:t>, </a:t>
            </a:r>
            <a:r>
              <a:rPr lang="en-US" dirty="0">
                <a:solidFill>
                  <a:srgbClr val="00B050"/>
                </a:solidFill>
              </a:rPr>
              <a:t>you only add </a:t>
            </a:r>
            <a:r>
              <a:rPr lang="en-US" i="1" dirty="0">
                <a:solidFill>
                  <a:srgbClr val="00B050"/>
                </a:solidFill>
              </a:rPr>
              <a:t>one</a:t>
            </a:r>
            <a:r>
              <a:rPr lang="en-US" dirty="0">
                <a:solidFill>
                  <a:srgbClr val="00B050"/>
                </a:solidFill>
              </a:rPr>
              <a:t> more step!</a:t>
            </a:r>
          </a:p>
          <a:p>
            <a:r>
              <a:rPr lang="en-US" dirty="0"/>
              <a:t>however, for </a:t>
            </a:r>
            <a:r>
              <a:rPr lang="en-US" i="1" dirty="0"/>
              <a:t>n</a:t>
            </a:r>
            <a:r>
              <a:rPr lang="en-US" dirty="0"/>
              <a:t> bits, it requires (</a:t>
            </a:r>
            <a:r>
              <a:rPr lang="en-US" i="1" dirty="0"/>
              <a:t>n </a:t>
            </a:r>
            <a:r>
              <a:rPr lang="en-US" dirty="0"/>
              <a:t>- 1) </a:t>
            </a:r>
            <a:r>
              <a:rPr lang="en-US" i="1" dirty="0"/>
              <a:t>n</a:t>
            </a:r>
            <a:r>
              <a:rPr lang="en-US" dirty="0"/>
              <a:t>-bit adders.</a:t>
            </a:r>
          </a:p>
          <a:p>
            <a:pPr lvl="1"/>
            <a:r>
              <a:rPr lang="en-US" dirty="0"/>
              <a:t>and remember that each </a:t>
            </a:r>
            <a:r>
              <a:rPr lang="en-US" i="1" dirty="0"/>
              <a:t>n</a:t>
            </a:r>
            <a:r>
              <a:rPr lang="en-US" dirty="0"/>
              <a:t>-bit adder is </a:t>
            </a:r>
            <a:r>
              <a:rPr lang="en-US" i="1" dirty="0"/>
              <a:t>n</a:t>
            </a:r>
            <a:r>
              <a:rPr lang="en-US" dirty="0"/>
              <a:t> 1-bit adders stacked up.</a:t>
            </a:r>
          </a:p>
          <a:p>
            <a:pPr lvl="1"/>
            <a:r>
              <a:rPr lang="en-US" dirty="0"/>
              <a:t>therefore, it requires approximately </a:t>
            </a:r>
            <a:r>
              <a:rPr lang="en-US" b="1" i="1" dirty="0">
                <a:solidFill>
                  <a:srgbClr val="FF0000"/>
                </a:solidFill>
              </a:rPr>
              <a:t>n</a:t>
            </a:r>
            <a:r>
              <a:rPr lang="en-US" b="1" baseline="30000" dirty="0">
                <a:solidFill>
                  <a:srgbClr val="FF0000"/>
                </a:solidFill>
              </a:rPr>
              <a:t>2</a:t>
            </a:r>
            <a:r>
              <a:rPr lang="en-US" b="1" dirty="0">
                <a:solidFill>
                  <a:srgbClr val="FF0000"/>
                </a:solidFill>
              </a:rPr>
              <a:t> 1-bit adders!</a:t>
            </a:r>
          </a:p>
          <a:p>
            <a:pPr lvl="1"/>
            <a:r>
              <a:rPr lang="en-US" dirty="0"/>
              <a:t>so if you double </a:t>
            </a:r>
            <a:r>
              <a:rPr lang="en-US" i="1" dirty="0"/>
              <a:t>n</a:t>
            </a:r>
            <a:r>
              <a:rPr lang="en-US" dirty="0"/>
              <a:t>,</a:t>
            </a:r>
            <a:r>
              <a:rPr lang="en-US" dirty="0">
                <a:solidFill>
                  <a:srgbClr val="FF0000"/>
                </a:solidFill>
              </a:rPr>
              <a:t> you </a:t>
            </a:r>
            <a:r>
              <a:rPr lang="en-US" b="1" dirty="0">
                <a:solidFill>
                  <a:srgbClr val="FF0000"/>
                </a:solidFill>
              </a:rPr>
              <a:t>quadruple</a:t>
            </a:r>
            <a:r>
              <a:rPr lang="en-US" dirty="0">
                <a:solidFill>
                  <a:srgbClr val="FF0000"/>
                </a:solidFill>
              </a:rPr>
              <a:t> the number of 1-bit adders!</a:t>
            </a:r>
          </a:p>
          <a:p>
            <a:r>
              <a:rPr lang="en-US" dirty="0"/>
              <a:t>this is a </a:t>
            </a:r>
            <a:r>
              <a:rPr lang="en-US" b="1" dirty="0"/>
              <a:t>space-time tradeoff: </a:t>
            </a:r>
            <a:r>
              <a:rPr lang="en-US" dirty="0"/>
              <a:t>it completes quickly, at the cost of having to use a lot of space (circuitry) to do it.</a:t>
            </a:r>
          </a:p>
          <a:p>
            <a:pPr lvl="1"/>
            <a:r>
              <a:rPr lang="en-US" dirty="0"/>
              <a:t>well, maybe FSMs can give us another approach…</a:t>
            </a:r>
          </a:p>
        </p:txBody>
      </p:sp>
      <p:sp>
        <p:nvSpPr>
          <p:cNvPr id="4" name="Footer Placeholder 3">
            <a:extLst>
              <a:ext uri="{FF2B5EF4-FFF2-40B4-BE49-F238E27FC236}">
                <a16:creationId xmlns:a16="http://schemas.microsoft.com/office/drawing/2014/main" id="{27A5A2F8-E1F2-8F43-8135-56D75239D47B}"/>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4DBBDC79-2F85-284E-94AB-5278508C481B}"/>
              </a:ext>
            </a:extLst>
          </p:cNvPr>
          <p:cNvSpPr>
            <a:spLocks noGrp="1"/>
          </p:cNvSpPr>
          <p:nvPr>
            <p:ph type="sldNum" sz="quarter" idx="12"/>
          </p:nvPr>
        </p:nvSpPr>
        <p:spPr/>
        <p:txBody>
          <a:bodyPr/>
          <a:lstStyle/>
          <a:p>
            <a:fld id="{3552B95B-556F-44BD-91A5-D80C1B9E2BB3}" type="slidenum">
              <a:rPr lang="en-US" smtClean="0"/>
              <a:pPr/>
              <a:t>27</a:t>
            </a:fld>
            <a:endParaRPr lang="en-US"/>
          </a:p>
        </p:txBody>
      </p:sp>
    </p:spTree>
    <p:extLst>
      <p:ext uri="{BB962C8B-B14F-4D97-AF65-F5344CB8AC3E}">
        <p14:creationId xmlns:p14="http://schemas.microsoft.com/office/powerpoint/2010/main" val="10759909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States and Transitions</a:t>
            </a:r>
          </a:p>
        </p:txBody>
      </p:sp>
      <p:sp>
        <p:nvSpPr>
          <p:cNvPr id="3" name="Footer Placeholder 2"/>
          <p:cNvSpPr>
            <a:spLocks noGrp="1"/>
          </p:cNvSpPr>
          <p:nvPr>
            <p:ph type="ftr" sz="quarter" idx="11"/>
          </p:nvPr>
        </p:nvSpPr>
        <p:spPr/>
        <p:txBody>
          <a:bodyPr/>
          <a:lstStyle/>
          <a:p>
            <a:r>
              <a:rPr lang="is-IS"/>
              <a:t>CS447</a:t>
            </a:r>
            <a:endParaRPr lang="en-US" dirty="0"/>
          </a:p>
        </p:txBody>
      </p:sp>
      <p:sp>
        <p:nvSpPr>
          <p:cNvPr id="7" name="Slide Number Placeholder 6"/>
          <p:cNvSpPr>
            <a:spLocks noGrp="1"/>
          </p:cNvSpPr>
          <p:nvPr>
            <p:ph type="sldNum" sz="quarter" idx="12"/>
          </p:nvPr>
        </p:nvSpPr>
        <p:spPr/>
        <p:txBody>
          <a:bodyPr/>
          <a:lstStyle/>
          <a:p>
            <a:fld id="{3552B95B-556F-44BD-91A5-D80C1B9E2BB3}" type="slidenum">
              <a:rPr lang="en-US" smtClean="0"/>
              <a:pPr/>
              <a:t>3</a:t>
            </a:fld>
            <a:endParaRPr lang="en-US"/>
          </a:p>
        </p:txBody>
      </p:sp>
    </p:spTree>
    <p:extLst>
      <p:ext uri="{BB962C8B-B14F-4D97-AF65-F5344CB8AC3E}">
        <p14:creationId xmlns:p14="http://schemas.microsoft.com/office/powerpoint/2010/main" val="212456574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FC3E-21EE-FF40-B2AF-B9B29CDB1CD9}"/>
              </a:ext>
            </a:extLst>
          </p:cNvPr>
          <p:cNvSpPr>
            <a:spLocks noGrp="1"/>
          </p:cNvSpPr>
          <p:nvPr>
            <p:ph type="title"/>
          </p:nvPr>
        </p:nvSpPr>
        <p:spPr/>
        <p:txBody>
          <a:bodyPr/>
          <a:lstStyle/>
          <a:p>
            <a:r>
              <a:rPr lang="en-US" dirty="0"/>
              <a:t>Characterizing the blinky</a:t>
            </a:r>
          </a:p>
        </p:txBody>
      </p:sp>
      <p:sp>
        <p:nvSpPr>
          <p:cNvPr id="3" name="Content Placeholder 2">
            <a:extLst>
              <a:ext uri="{FF2B5EF4-FFF2-40B4-BE49-F238E27FC236}">
                <a16:creationId xmlns:a16="http://schemas.microsoft.com/office/drawing/2014/main" id="{AF15E016-10E9-B449-A885-D7880EB10EB9}"/>
              </a:ext>
            </a:extLst>
          </p:cNvPr>
          <p:cNvSpPr>
            <a:spLocks noGrp="1"/>
          </p:cNvSpPr>
          <p:nvPr>
            <p:ph idx="1"/>
          </p:nvPr>
        </p:nvSpPr>
        <p:spPr>
          <a:xfrm>
            <a:off x="152400" y="495302"/>
            <a:ext cx="8991600" cy="789770"/>
          </a:xfrm>
        </p:spPr>
        <p:txBody>
          <a:bodyPr/>
          <a:lstStyle/>
          <a:p>
            <a:r>
              <a:rPr lang="en-US" b="1" dirty="0"/>
              <a:t>state </a:t>
            </a:r>
            <a:r>
              <a:rPr lang="en-US" dirty="0"/>
              <a:t>is </a:t>
            </a:r>
            <a:r>
              <a:rPr lang="en-US" b="1" dirty="0"/>
              <a:t>all</a:t>
            </a:r>
            <a:r>
              <a:rPr lang="en-US" dirty="0"/>
              <a:t> the things that are </a:t>
            </a:r>
            <a:r>
              <a:rPr lang="en-US" b="1" dirty="0"/>
              <a:t>remembered</a:t>
            </a:r>
            <a:r>
              <a:rPr lang="en-US" dirty="0"/>
              <a:t> by a system. </a:t>
            </a:r>
            <a:r>
              <a:rPr lang="en-US" sz="1050" dirty="0"/>
              <a:t>(hardware or software!)</a:t>
            </a:r>
          </a:p>
          <a:p>
            <a:r>
              <a:rPr lang="en-US" dirty="0"/>
              <a:t>the blinky can be in </a:t>
            </a:r>
            <a:r>
              <a:rPr lang="en-US" b="1" dirty="0"/>
              <a:t>two states: </a:t>
            </a:r>
            <a:r>
              <a:rPr lang="en-US" dirty="0"/>
              <a:t>on or off.</a:t>
            </a:r>
          </a:p>
        </p:txBody>
      </p:sp>
      <p:sp>
        <p:nvSpPr>
          <p:cNvPr id="4" name="Footer Placeholder 3">
            <a:extLst>
              <a:ext uri="{FF2B5EF4-FFF2-40B4-BE49-F238E27FC236}">
                <a16:creationId xmlns:a16="http://schemas.microsoft.com/office/drawing/2014/main" id="{08A62A76-033E-A849-9DE6-8F947F3843DE}"/>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3A8B9882-75B5-0945-933B-D79063765DA8}"/>
              </a:ext>
            </a:extLst>
          </p:cNvPr>
          <p:cNvSpPr>
            <a:spLocks noGrp="1"/>
          </p:cNvSpPr>
          <p:nvPr>
            <p:ph type="sldNum" sz="quarter" idx="12"/>
          </p:nvPr>
        </p:nvSpPr>
        <p:spPr/>
        <p:txBody>
          <a:bodyPr/>
          <a:lstStyle/>
          <a:p>
            <a:fld id="{3552B95B-556F-44BD-91A5-D80C1B9E2BB3}" type="slidenum">
              <a:rPr lang="en-US" smtClean="0"/>
              <a:pPr/>
              <a:t>4</a:t>
            </a:fld>
            <a:endParaRPr lang="en-US"/>
          </a:p>
        </p:txBody>
      </p:sp>
      <p:sp>
        <p:nvSpPr>
          <p:cNvPr id="6" name="Oval 5">
            <a:extLst>
              <a:ext uri="{FF2B5EF4-FFF2-40B4-BE49-F238E27FC236}">
                <a16:creationId xmlns:a16="http://schemas.microsoft.com/office/drawing/2014/main" id="{89A31648-40D6-0D43-8EBC-B551309548D1}"/>
              </a:ext>
            </a:extLst>
          </p:cNvPr>
          <p:cNvSpPr/>
          <p:nvPr/>
        </p:nvSpPr>
        <p:spPr>
          <a:xfrm>
            <a:off x="6629400" y="2352257"/>
            <a:ext cx="1600200" cy="16002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on</a:t>
            </a:r>
          </a:p>
        </p:txBody>
      </p:sp>
      <p:sp>
        <p:nvSpPr>
          <p:cNvPr id="8" name="Oval 7">
            <a:extLst>
              <a:ext uri="{FF2B5EF4-FFF2-40B4-BE49-F238E27FC236}">
                <a16:creationId xmlns:a16="http://schemas.microsoft.com/office/drawing/2014/main" id="{0FC8D0F3-3120-3340-955A-8BC23428E2D5}"/>
              </a:ext>
            </a:extLst>
          </p:cNvPr>
          <p:cNvSpPr/>
          <p:nvPr/>
        </p:nvSpPr>
        <p:spPr>
          <a:xfrm>
            <a:off x="3429000" y="2352257"/>
            <a:ext cx="1600200" cy="1600200"/>
          </a:xfrm>
          <a:prstGeom prst="ellipse">
            <a:avLst/>
          </a:prstGeom>
          <a:solidFill>
            <a:schemeClr val="accent2">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off</a:t>
            </a:r>
          </a:p>
        </p:txBody>
      </p:sp>
      <p:cxnSp>
        <p:nvCxnSpPr>
          <p:cNvPr id="9" name="Curved Connector 8">
            <a:extLst>
              <a:ext uri="{FF2B5EF4-FFF2-40B4-BE49-F238E27FC236}">
                <a16:creationId xmlns:a16="http://schemas.microsoft.com/office/drawing/2014/main" id="{7FA63407-8EF6-ED4A-8161-FBC84881C2E5}"/>
              </a:ext>
            </a:extLst>
          </p:cNvPr>
          <p:cNvCxnSpPr>
            <a:cxnSpLocks/>
            <a:stCxn id="8" idx="7"/>
            <a:endCxn id="6" idx="1"/>
          </p:cNvCxnSpPr>
          <p:nvPr/>
        </p:nvCxnSpPr>
        <p:spPr>
          <a:xfrm rot="5400000" flipH="1" flipV="1">
            <a:off x="5829300" y="1552157"/>
            <a:ext cx="16669" cy="2068889"/>
          </a:xfrm>
          <a:prstGeom prst="curvedConnector3">
            <a:avLst>
              <a:gd name="adj1" fmla="val 178015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1F7841B0-A528-2041-B5B0-EF1D4C85E8DC}"/>
              </a:ext>
            </a:extLst>
          </p:cNvPr>
          <p:cNvCxnSpPr>
            <a:cxnSpLocks/>
            <a:stCxn id="6" idx="3"/>
            <a:endCxn id="8" idx="5"/>
          </p:cNvCxnSpPr>
          <p:nvPr/>
        </p:nvCxnSpPr>
        <p:spPr>
          <a:xfrm rot="5400000">
            <a:off x="5829300" y="2683669"/>
            <a:ext cx="16669" cy="2068889"/>
          </a:xfrm>
          <a:prstGeom prst="curvedConnector3">
            <a:avLst>
              <a:gd name="adj1" fmla="val 1994016"/>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85AD336-C898-D74A-87B5-47637DEEDFD8}"/>
              </a:ext>
            </a:extLst>
          </p:cNvPr>
          <p:cNvSpPr txBox="1"/>
          <p:nvPr/>
        </p:nvSpPr>
        <p:spPr>
          <a:xfrm>
            <a:off x="2133600" y="1317754"/>
            <a:ext cx="7391400" cy="430887"/>
          </a:xfrm>
          <a:prstGeom prst="rect">
            <a:avLst/>
          </a:prstGeom>
          <a:noFill/>
        </p:spPr>
        <p:txBody>
          <a:bodyPr wrap="square" rtlCol="0">
            <a:spAutoFit/>
          </a:bodyPr>
          <a:lstStyle/>
          <a:p>
            <a:pPr algn="ctr"/>
            <a:r>
              <a:rPr lang="en-US" sz="2200" dirty="0"/>
              <a:t>when the clock ticks, </a:t>
            </a:r>
            <a:r>
              <a:rPr lang="en-US" sz="2200" b="1" dirty="0"/>
              <a:t>what happens to the state?</a:t>
            </a:r>
          </a:p>
        </p:txBody>
      </p:sp>
      <p:sp>
        <p:nvSpPr>
          <p:cNvPr id="19" name="TextBox 18">
            <a:extLst>
              <a:ext uri="{FF2B5EF4-FFF2-40B4-BE49-F238E27FC236}">
                <a16:creationId xmlns:a16="http://schemas.microsoft.com/office/drawing/2014/main" id="{B8C13D04-249A-D845-81AA-644BAB9C4750}"/>
              </a:ext>
            </a:extLst>
          </p:cNvPr>
          <p:cNvSpPr txBox="1"/>
          <p:nvPr/>
        </p:nvSpPr>
        <p:spPr>
          <a:xfrm>
            <a:off x="3918212" y="1776143"/>
            <a:ext cx="3844810" cy="430887"/>
          </a:xfrm>
          <a:prstGeom prst="rect">
            <a:avLst/>
          </a:prstGeom>
          <a:noFill/>
        </p:spPr>
        <p:txBody>
          <a:bodyPr wrap="square" rtlCol="0">
            <a:spAutoFit/>
          </a:bodyPr>
          <a:lstStyle/>
          <a:p>
            <a:pPr algn="ctr"/>
            <a:r>
              <a:rPr lang="en-US" sz="2200" dirty="0"/>
              <a:t>if it was </a:t>
            </a:r>
            <a:r>
              <a:rPr lang="en-US" sz="2200" b="1" dirty="0"/>
              <a:t>off,</a:t>
            </a:r>
            <a:r>
              <a:rPr lang="en-US" sz="2200" dirty="0"/>
              <a:t> it turns </a:t>
            </a:r>
            <a:r>
              <a:rPr lang="en-US" sz="2200" b="1" dirty="0"/>
              <a:t>on.</a:t>
            </a:r>
          </a:p>
        </p:txBody>
      </p:sp>
      <p:sp>
        <p:nvSpPr>
          <p:cNvPr id="20" name="TextBox 19">
            <a:extLst>
              <a:ext uri="{FF2B5EF4-FFF2-40B4-BE49-F238E27FC236}">
                <a16:creationId xmlns:a16="http://schemas.microsoft.com/office/drawing/2014/main" id="{F2051AF1-F030-644D-905A-C9120E3FB367}"/>
              </a:ext>
            </a:extLst>
          </p:cNvPr>
          <p:cNvSpPr txBox="1"/>
          <p:nvPr/>
        </p:nvSpPr>
        <p:spPr>
          <a:xfrm>
            <a:off x="3906895" y="4165042"/>
            <a:ext cx="3844810" cy="430887"/>
          </a:xfrm>
          <a:prstGeom prst="rect">
            <a:avLst/>
          </a:prstGeom>
          <a:noFill/>
        </p:spPr>
        <p:txBody>
          <a:bodyPr wrap="square" rtlCol="0">
            <a:spAutoFit/>
          </a:bodyPr>
          <a:lstStyle/>
          <a:p>
            <a:pPr algn="ctr"/>
            <a:r>
              <a:rPr lang="en-US" sz="2200" dirty="0"/>
              <a:t>if it was </a:t>
            </a:r>
            <a:r>
              <a:rPr lang="en-US" sz="2200" b="1" dirty="0"/>
              <a:t>on,</a:t>
            </a:r>
            <a:r>
              <a:rPr lang="en-US" sz="2200" dirty="0"/>
              <a:t> it turns </a:t>
            </a:r>
            <a:r>
              <a:rPr lang="en-US" sz="2200" b="1" dirty="0"/>
              <a:t>off.</a:t>
            </a:r>
          </a:p>
        </p:txBody>
      </p:sp>
      <p:sp>
        <p:nvSpPr>
          <p:cNvPr id="21" name="TextBox 20">
            <a:extLst>
              <a:ext uri="{FF2B5EF4-FFF2-40B4-BE49-F238E27FC236}">
                <a16:creationId xmlns:a16="http://schemas.microsoft.com/office/drawing/2014/main" id="{90C4F826-3B06-194C-9461-9914329D2F0A}"/>
              </a:ext>
            </a:extLst>
          </p:cNvPr>
          <p:cNvSpPr txBox="1"/>
          <p:nvPr/>
        </p:nvSpPr>
        <p:spPr>
          <a:xfrm>
            <a:off x="2942034" y="4740312"/>
            <a:ext cx="5774532" cy="430887"/>
          </a:xfrm>
          <a:prstGeom prst="rect">
            <a:avLst/>
          </a:prstGeom>
          <a:noFill/>
        </p:spPr>
        <p:txBody>
          <a:bodyPr wrap="square" rtlCol="0">
            <a:spAutoFit/>
          </a:bodyPr>
          <a:lstStyle/>
          <a:p>
            <a:pPr algn="ctr"/>
            <a:r>
              <a:rPr lang="en-US" sz="2200" dirty="0"/>
              <a:t>this is a </a:t>
            </a:r>
            <a:r>
              <a:rPr lang="en-US" sz="2200" b="1" dirty="0">
                <a:solidFill>
                  <a:srgbClr val="FF0000"/>
                </a:solidFill>
              </a:rPr>
              <a:t>state transition diagram.</a:t>
            </a:r>
          </a:p>
        </p:txBody>
      </p:sp>
      <p:grpSp>
        <p:nvGrpSpPr>
          <p:cNvPr id="14" name="Group 13">
            <a:extLst>
              <a:ext uri="{FF2B5EF4-FFF2-40B4-BE49-F238E27FC236}">
                <a16:creationId xmlns:a16="http://schemas.microsoft.com/office/drawing/2014/main" id="{857DD793-ABBE-4F4E-B741-58E5DFA8DBD7}"/>
              </a:ext>
            </a:extLst>
          </p:cNvPr>
          <p:cNvGrpSpPr/>
          <p:nvPr/>
        </p:nvGrpSpPr>
        <p:grpSpPr>
          <a:xfrm>
            <a:off x="601793" y="2594936"/>
            <a:ext cx="851564" cy="854886"/>
            <a:chOff x="3505198" y="1866901"/>
            <a:chExt cx="1447803" cy="1453453"/>
          </a:xfrm>
        </p:grpSpPr>
        <p:grpSp>
          <p:nvGrpSpPr>
            <p:cNvPr id="15" name="Group 14">
              <a:extLst>
                <a:ext uri="{FF2B5EF4-FFF2-40B4-BE49-F238E27FC236}">
                  <a16:creationId xmlns:a16="http://schemas.microsoft.com/office/drawing/2014/main" id="{94D3D1C5-AD77-DA44-936F-E2803BAE65C1}"/>
                </a:ext>
              </a:extLst>
            </p:cNvPr>
            <p:cNvGrpSpPr/>
            <p:nvPr/>
          </p:nvGrpSpPr>
          <p:grpSpPr>
            <a:xfrm>
              <a:off x="3505198" y="1866901"/>
              <a:ext cx="1447800" cy="1453453"/>
              <a:chOff x="3962399" y="1333500"/>
              <a:chExt cx="762000" cy="764975"/>
            </a:xfrm>
          </p:grpSpPr>
          <p:sp>
            <p:nvSpPr>
              <p:cNvPr id="22" name="Rectangle 21">
                <a:extLst>
                  <a:ext uri="{FF2B5EF4-FFF2-40B4-BE49-F238E27FC236}">
                    <a16:creationId xmlns:a16="http://schemas.microsoft.com/office/drawing/2014/main" id="{1FFDB867-A7D7-594B-9604-9ADC5D43A3E3}"/>
                  </a:ext>
                </a:extLst>
              </p:cNvPr>
              <p:cNvSpPr/>
              <p:nvPr/>
            </p:nvSpPr>
            <p:spPr>
              <a:xfrm>
                <a:off x="3962399" y="1333500"/>
                <a:ext cx="762000" cy="762000"/>
              </a:xfrm>
              <a:prstGeom prst="rect">
                <a:avLst/>
              </a:prstGeom>
              <a:solidFill>
                <a:schemeClr val="accent1">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100" b="1" dirty="0">
                  <a:solidFill>
                    <a:schemeClr val="tx1"/>
                  </a:solidFill>
                </a:endParaRPr>
              </a:p>
            </p:txBody>
          </p:sp>
          <p:sp>
            <p:nvSpPr>
              <p:cNvPr id="23" name="Isosceles Triangle 6">
                <a:extLst>
                  <a:ext uri="{FF2B5EF4-FFF2-40B4-BE49-F238E27FC236}">
                    <a16:creationId xmlns:a16="http://schemas.microsoft.com/office/drawing/2014/main" id="{09350E53-4E77-8949-84ED-7BDD112BB552}"/>
                  </a:ext>
                </a:extLst>
              </p:cNvPr>
              <p:cNvSpPr/>
              <p:nvPr/>
            </p:nvSpPr>
            <p:spPr>
              <a:xfrm>
                <a:off x="4250962" y="1978159"/>
                <a:ext cx="184874" cy="120316"/>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sp>
          <p:nvSpPr>
            <p:cNvPr id="16" name="TextBox 15">
              <a:extLst>
                <a:ext uri="{FF2B5EF4-FFF2-40B4-BE49-F238E27FC236}">
                  <a16:creationId xmlns:a16="http://schemas.microsoft.com/office/drawing/2014/main" id="{C093F732-3744-6C40-B1B8-DDDB3637CDCB}"/>
                </a:ext>
              </a:extLst>
            </p:cNvPr>
            <p:cNvSpPr txBox="1"/>
            <p:nvPr/>
          </p:nvSpPr>
          <p:spPr>
            <a:xfrm>
              <a:off x="3505199" y="1959713"/>
              <a:ext cx="525770" cy="547639"/>
            </a:xfrm>
            <a:prstGeom prst="rect">
              <a:avLst/>
            </a:prstGeom>
            <a:noFill/>
          </p:spPr>
          <p:txBody>
            <a:bodyPr wrap="none" rtlCol="0">
              <a:spAutoFit/>
            </a:bodyPr>
            <a:lstStyle/>
            <a:p>
              <a:r>
                <a:rPr lang="en-US" sz="1800" b="1" dirty="0"/>
                <a:t>D</a:t>
              </a:r>
            </a:p>
          </p:txBody>
        </p:sp>
        <p:sp>
          <p:nvSpPr>
            <p:cNvPr id="17" name="TextBox 16">
              <a:extLst>
                <a:ext uri="{FF2B5EF4-FFF2-40B4-BE49-F238E27FC236}">
                  <a16:creationId xmlns:a16="http://schemas.microsoft.com/office/drawing/2014/main" id="{A0DD9A11-0B5D-0944-A8D7-C92765AC4026}"/>
                </a:ext>
              </a:extLst>
            </p:cNvPr>
            <p:cNvSpPr txBox="1"/>
            <p:nvPr/>
          </p:nvSpPr>
          <p:spPr>
            <a:xfrm>
              <a:off x="4420099" y="1964793"/>
              <a:ext cx="532902" cy="547639"/>
            </a:xfrm>
            <a:prstGeom prst="rect">
              <a:avLst/>
            </a:prstGeom>
            <a:noFill/>
          </p:spPr>
          <p:txBody>
            <a:bodyPr wrap="none" rtlCol="0">
              <a:spAutoFit/>
            </a:bodyPr>
            <a:lstStyle/>
            <a:p>
              <a:pPr algn="r"/>
              <a:r>
                <a:rPr lang="en-US" sz="1800" b="1" dirty="0"/>
                <a:t>Q</a:t>
              </a:r>
            </a:p>
          </p:txBody>
        </p:sp>
      </p:grpSp>
      <p:grpSp>
        <p:nvGrpSpPr>
          <p:cNvPr id="25" name="Group 24">
            <a:extLst>
              <a:ext uri="{FF2B5EF4-FFF2-40B4-BE49-F238E27FC236}">
                <a16:creationId xmlns:a16="http://schemas.microsoft.com/office/drawing/2014/main" id="{7D0FDD04-9D1B-D34B-8044-9CDE0AD262FD}"/>
              </a:ext>
            </a:extLst>
          </p:cNvPr>
          <p:cNvGrpSpPr/>
          <p:nvPr/>
        </p:nvGrpSpPr>
        <p:grpSpPr>
          <a:xfrm>
            <a:off x="381000" y="2843723"/>
            <a:ext cx="1293148" cy="926242"/>
            <a:chOff x="3020370" y="2438444"/>
            <a:chExt cx="1946988" cy="1394568"/>
          </a:xfrm>
        </p:grpSpPr>
        <p:sp>
          <p:nvSpPr>
            <p:cNvPr id="26" name="Freeform 25">
              <a:extLst>
                <a:ext uri="{FF2B5EF4-FFF2-40B4-BE49-F238E27FC236}">
                  <a16:creationId xmlns:a16="http://schemas.microsoft.com/office/drawing/2014/main" id="{175759E5-A91E-FC45-B2B0-D33F9E2EF0B3}"/>
                </a:ext>
              </a:extLst>
            </p:cNvPr>
            <p:cNvSpPr/>
            <p:nvPr/>
          </p:nvSpPr>
          <p:spPr>
            <a:xfrm flipV="1">
              <a:off x="3020370" y="2438444"/>
              <a:ext cx="1946988" cy="1186623"/>
            </a:xfrm>
            <a:custGeom>
              <a:avLst/>
              <a:gdLst>
                <a:gd name="connsiteX0" fmla="*/ 2761861 w 2967135"/>
                <a:gd name="connsiteY0" fmla="*/ 643813 h 643813"/>
                <a:gd name="connsiteX1" fmla="*/ 2967135 w 2967135"/>
                <a:gd name="connsiteY1" fmla="*/ 643813 h 643813"/>
                <a:gd name="connsiteX2" fmla="*/ 2967135 w 2967135"/>
                <a:gd name="connsiteY2" fmla="*/ 0 h 643813"/>
                <a:gd name="connsiteX3" fmla="*/ 0 w 2967135"/>
                <a:gd name="connsiteY3" fmla="*/ 0 h 643813"/>
                <a:gd name="connsiteX4" fmla="*/ 0 w 2967135"/>
                <a:gd name="connsiteY4" fmla="*/ 233266 h 643813"/>
                <a:gd name="connsiteX5" fmla="*/ 0 w 2967135"/>
                <a:gd name="connsiteY5" fmla="*/ 643813 h 643813"/>
                <a:gd name="connsiteX6" fmla="*/ 298580 w 2967135"/>
                <a:gd name="connsiteY6" fmla="*/ 643813 h 643813"/>
                <a:gd name="connsiteX0" fmla="*/ 2761861 w 2967135"/>
                <a:gd name="connsiteY0" fmla="*/ 643813 h 643813"/>
                <a:gd name="connsiteX1" fmla="*/ 2967135 w 2967135"/>
                <a:gd name="connsiteY1" fmla="*/ 643813 h 643813"/>
                <a:gd name="connsiteX2" fmla="*/ 2967135 w 2967135"/>
                <a:gd name="connsiteY2" fmla="*/ 0 h 643813"/>
                <a:gd name="connsiteX3" fmla="*/ 0 w 2967135"/>
                <a:gd name="connsiteY3" fmla="*/ 0 h 643813"/>
                <a:gd name="connsiteX4" fmla="*/ 0 w 2967135"/>
                <a:gd name="connsiteY4" fmla="*/ 233266 h 643813"/>
                <a:gd name="connsiteX5" fmla="*/ 0 w 2967135"/>
                <a:gd name="connsiteY5" fmla="*/ 643813 h 643813"/>
                <a:gd name="connsiteX6" fmla="*/ 525994 w 2967135"/>
                <a:gd name="connsiteY6" fmla="*/ 643813 h 643813"/>
                <a:gd name="connsiteX0" fmla="*/ 2432837 w 2967135"/>
                <a:gd name="connsiteY0" fmla="*/ 643813 h 643813"/>
                <a:gd name="connsiteX1" fmla="*/ 2967135 w 2967135"/>
                <a:gd name="connsiteY1" fmla="*/ 643813 h 643813"/>
                <a:gd name="connsiteX2" fmla="*/ 2967135 w 2967135"/>
                <a:gd name="connsiteY2" fmla="*/ 0 h 643813"/>
                <a:gd name="connsiteX3" fmla="*/ 0 w 2967135"/>
                <a:gd name="connsiteY3" fmla="*/ 0 h 643813"/>
                <a:gd name="connsiteX4" fmla="*/ 0 w 2967135"/>
                <a:gd name="connsiteY4" fmla="*/ 233266 h 643813"/>
                <a:gd name="connsiteX5" fmla="*/ 0 w 2967135"/>
                <a:gd name="connsiteY5" fmla="*/ 643813 h 643813"/>
                <a:gd name="connsiteX6" fmla="*/ 525994 w 2967135"/>
                <a:gd name="connsiteY6" fmla="*/ 643813 h 64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7135" h="643813">
                  <a:moveTo>
                    <a:pt x="2432837" y="643813"/>
                  </a:moveTo>
                  <a:lnTo>
                    <a:pt x="2967135" y="643813"/>
                  </a:lnTo>
                  <a:lnTo>
                    <a:pt x="2967135" y="0"/>
                  </a:lnTo>
                  <a:lnTo>
                    <a:pt x="0" y="0"/>
                  </a:lnTo>
                  <a:lnTo>
                    <a:pt x="0" y="233266"/>
                  </a:lnTo>
                  <a:lnTo>
                    <a:pt x="0" y="643813"/>
                  </a:lnTo>
                  <a:lnTo>
                    <a:pt x="525994" y="643813"/>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27" name="Group 26">
              <a:extLst>
                <a:ext uri="{FF2B5EF4-FFF2-40B4-BE49-F238E27FC236}">
                  <a16:creationId xmlns:a16="http://schemas.microsoft.com/office/drawing/2014/main" id="{4004EDA5-09BE-514D-A65C-03A0F3944249}"/>
                </a:ext>
              </a:extLst>
            </p:cNvPr>
            <p:cNvGrpSpPr/>
            <p:nvPr/>
          </p:nvGrpSpPr>
          <p:grpSpPr>
            <a:xfrm rot="10800000">
              <a:off x="3570020" y="3434749"/>
              <a:ext cx="868824" cy="398263"/>
              <a:chOff x="5144217" y="540823"/>
              <a:chExt cx="868824" cy="398263"/>
            </a:xfrm>
            <a:solidFill>
              <a:schemeClr val="bg2"/>
            </a:solidFill>
          </p:grpSpPr>
          <p:sp>
            <p:nvSpPr>
              <p:cNvPr id="28" name="Isosceles Triangle 9">
                <a:extLst>
                  <a:ext uri="{FF2B5EF4-FFF2-40B4-BE49-F238E27FC236}">
                    <a16:creationId xmlns:a16="http://schemas.microsoft.com/office/drawing/2014/main" id="{24662D0B-01F3-8D45-95FF-7141EE99973A}"/>
                  </a:ext>
                </a:extLst>
              </p:cNvPr>
              <p:cNvSpPr/>
              <p:nvPr/>
            </p:nvSpPr>
            <p:spPr>
              <a:xfrm rot="5400000">
                <a:off x="5243770" y="441270"/>
                <a:ext cx="398263" cy="597369"/>
              </a:xfrm>
              <a:prstGeom prst="triangle">
                <a:avLst/>
              </a:prstGeom>
              <a:solidFill>
                <a:schemeClr val="bg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9" name="Oval 28">
                <a:extLst>
                  <a:ext uri="{FF2B5EF4-FFF2-40B4-BE49-F238E27FC236}">
                    <a16:creationId xmlns:a16="http://schemas.microsoft.com/office/drawing/2014/main" id="{9531DBC3-1487-F54D-9E7A-ABA47EB6FB8C}"/>
                  </a:ext>
                </a:extLst>
              </p:cNvPr>
              <p:cNvSpPr/>
              <p:nvPr/>
            </p:nvSpPr>
            <p:spPr>
              <a:xfrm>
                <a:off x="5741586" y="604227"/>
                <a:ext cx="271455" cy="271455"/>
              </a:xfrm>
              <a:prstGeom prst="ellipse">
                <a:avLst/>
              </a:pr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cxnSp>
        <p:nvCxnSpPr>
          <p:cNvPr id="32" name="Straight Connector 31">
            <a:extLst>
              <a:ext uri="{FF2B5EF4-FFF2-40B4-BE49-F238E27FC236}">
                <a16:creationId xmlns:a16="http://schemas.microsoft.com/office/drawing/2014/main" id="{85FF2106-25C3-984F-8C2D-C816C89853CD}"/>
              </a:ext>
            </a:extLst>
          </p:cNvPr>
          <p:cNvCxnSpPr>
            <a:cxnSpLocks/>
          </p:cNvCxnSpPr>
          <p:nvPr/>
        </p:nvCxnSpPr>
        <p:spPr>
          <a:xfrm>
            <a:off x="1671565" y="2843723"/>
            <a:ext cx="44854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7A94C147-2B7F-F946-88F3-F51DD8EF433F}"/>
              </a:ext>
            </a:extLst>
          </p:cNvPr>
          <p:cNvSpPr/>
          <p:nvPr/>
        </p:nvSpPr>
        <p:spPr>
          <a:xfrm>
            <a:off x="1598230" y="2767808"/>
            <a:ext cx="151831" cy="1518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4" name="Oval 33">
            <a:extLst>
              <a:ext uri="{FF2B5EF4-FFF2-40B4-BE49-F238E27FC236}">
                <a16:creationId xmlns:a16="http://schemas.microsoft.com/office/drawing/2014/main" id="{4B925052-C98C-BD43-A40E-267D92FC0D1C}"/>
              </a:ext>
            </a:extLst>
          </p:cNvPr>
          <p:cNvSpPr/>
          <p:nvPr/>
        </p:nvSpPr>
        <p:spPr>
          <a:xfrm>
            <a:off x="2120105" y="2594936"/>
            <a:ext cx="464832" cy="464832"/>
          </a:xfrm>
          <a:prstGeom prst="ellipse">
            <a:avLst/>
          </a:prstGeom>
          <a:solidFill>
            <a:schemeClr val="accent2">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6" name="Oval 35">
            <a:extLst>
              <a:ext uri="{FF2B5EF4-FFF2-40B4-BE49-F238E27FC236}">
                <a16:creationId xmlns:a16="http://schemas.microsoft.com/office/drawing/2014/main" id="{283FBA9C-59F0-C44D-8ACD-022ED1EE7DD6}"/>
              </a:ext>
            </a:extLst>
          </p:cNvPr>
          <p:cNvSpPr/>
          <p:nvPr/>
        </p:nvSpPr>
        <p:spPr>
          <a:xfrm>
            <a:off x="2120105" y="2594936"/>
            <a:ext cx="464832" cy="464832"/>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5475814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3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8" grpId="0"/>
      <p:bldP spid="19" grpId="0"/>
      <p:bldP spid="20" grpId="0"/>
      <p:bldP spid="21" grpId="0"/>
      <p:bldP spid="36" grpId="0" animBg="1"/>
      <p:bldP spid="3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states</a:t>
            </a:r>
          </a:p>
        </p:txBody>
      </p:sp>
      <p:sp>
        <p:nvSpPr>
          <p:cNvPr id="3" name="Content Placeholder 2"/>
          <p:cNvSpPr>
            <a:spLocks noGrp="1"/>
          </p:cNvSpPr>
          <p:nvPr>
            <p:ph idx="1"/>
          </p:nvPr>
        </p:nvSpPr>
        <p:spPr>
          <a:xfrm>
            <a:off x="152400" y="495301"/>
            <a:ext cx="8763000" cy="1621709"/>
          </a:xfrm>
        </p:spPr>
        <p:txBody>
          <a:bodyPr/>
          <a:lstStyle/>
          <a:p>
            <a:r>
              <a:rPr lang="en-US" dirty="0"/>
              <a:t>what states can a ceiling fan be in?</a:t>
            </a:r>
          </a:p>
          <a:p>
            <a:pPr lvl="1"/>
            <a:r>
              <a:rPr lang="en-US" b="1" dirty="0"/>
              <a:t>high, medium, low, </a:t>
            </a:r>
            <a:r>
              <a:rPr lang="en-US" dirty="0"/>
              <a:t>and</a:t>
            </a:r>
            <a:r>
              <a:rPr lang="en-US" b="1" dirty="0"/>
              <a:t> off</a:t>
            </a:r>
          </a:p>
          <a:p>
            <a:r>
              <a:rPr lang="en-US" dirty="0"/>
              <a:t>what says, "go to the next step/state?"</a:t>
            </a:r>
          </a:p>
          <a:p>
            <a:pPr lvl="1"/>
            <a:r>
              <a:rPr lang="en-US" b="1" dirty="0"/>
              <a:t>pulling the chain!</a:t>
            </a:r>
          </a:p>
        </p:txBody>
      </p:sp>
      <p:sp>
        <p:nvSpPr>
          <p:cNvPr id="5" name="Footer Placeholder 4"/>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5</a:t>
            </a:fld>
            <a:endParaRPr lang="en-US"/>
          </a:p>
        </p:txBody>
      </p:sp>
      <p:pic>
        <p:nvPicPr>
          <p:cNvPr id="2052" name="Picture 4" descr="mage result for ceiling fan"/>
          <p:cNvPicPr>
            <a:picLocks noChangeAspect="1" noChangeArrowheads="1"/>
          </p:cNvPicPr>
          <p:nvPr/>
        </p:nvPicPr>
        <p:blipFill rotWithShape="1">
          <a:blip r:embed="rId3">
            <a:extLst>
              <a:ext uri="{28A0092B-C50C-407E-A947-70E740481C1C}">
                <a14:useLocalDpi xmlns:a14="http://schemas.microsoft.com/office/drawing/2010/main" val="0"/>
              </a:ext>
            </a:extLst>
          </a:blip>
          <a:srcRect t="24577" b="21182"/>
          <a:stretch/>
        </p:blipFill>
        <p:spPr bwMode="auto">
          <a:xfrm>
            <a:off x="6154149" y="516466"/>
            <a:ext cx="2989852" cy="162170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990600" y="2419410"/>
            <a:ext cx="1143000" cy="11430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lang="en-US" sz="2400" b="1" dirty="0">
                <a:solidFill>
                  <a:schemeClr val="tx1"/>
                </a:solidFill>
              </a:rPr>
              <a:t>off</a:t>
            </a:r>
          </a:p>
        </p:txBody>
      </p:sp>
      <p:sp>
        <p:nvSpPr>
          <p:cNvPr id="11" name="Oval 10"/>
          <p:cNvSpPr/>
          <p:nvPr/>
        </p:nvSpPr>
        <p:spPr>
          <a:xfrm>
            <a:off x="2895600" y="2419410"/>
            <a:ext cx="1143000" cy="11430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lang="en-US" sz="2400" b="1" dirty="0">
                <a:solidFill>
                  <a:schemeClr val="tx1"/>
                </a:solidFill>
              </a:rPr>
              <a:t>high</a:t>
            </a:r>
          </a:p>
        </p:txBody>
      </p:sp>
      <p:sp>
        <p:nvSpPr>
          <p:cNvPr id="12" name="Oval 11"/>
          <p:cNvSpPr/>
          <p:nvPr/>
        </p:nvSpPr>
        <p:spPr>
          <a:xfrm>
            <a:off x="4800600" y="2419410"/>
            <a:ext cx="1143000" cy="11430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lang="en-US" sz="2400" b="1" dirty="0">
                <a:solidFill>
                  <a:schemeClr val="tx1"/>
                </a:solidFill>
              </a:rPr>
              <a:t>med</a:t>
            </a:r>
          </a:p>
        </p:txBody>
      </p:sp>
      <p:sp>
        <p:nvSpPr>
          <p:cNvPr id="13" name="Oval 12"/>
          <p:cNvSpPr/>
          <p:nvPr/>
        </p:nvSpPr>
        <p:spPr>
          <a:xfrm>
            <a:off x="6705600" y="2419410"/>
            <a:ext cx="1143000" cy="11430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lang="en-US" sz="2400" b="1" dirty="0">
                <a:solidFill>
                  <a:schemeClr val="tx1"/>
                </a:solidFill>
              </a:rPr>
              <a:t>low</a:t>
            </a:r>
          </a:p>
        </p:txBody>
      </p:sp>
      <p:grpSp>
        <p:nvGrpSpPr>
          <p:cNvPr id="32" name="Group 31"/>
          <p:cNvGrpSpPr/>
          <p:nvPr/>
        </p:nvGrpSpPr>
        <p:grpSpPr>
          <a:xfrm>
            <a:off x="1972562" y="2019300"/>
            <a:ext cx="1096776" cy="573848"/>
            <a:chOff x="1896362" y="2533590"/>
            <a:chExt cx="1096776" cy="573848"/>
          </a:xfrm>
        </p:grpSpPr>
        <p:cxnSp>
          <p:nvCxnSpPr>
            <p:cNvPr id="15" name="Curved Connector 14"/>
            <p:cNvCxnSpPr>
              <a:stCxn id="7" idx="7"/>
              <a:endCxn id="11" idx="1"/>
            </p:cNvCxnSpPr>
            <p:nvPr/>
          </p:nvCxnSpPr>
          <p:spPr>
            <a:xfrm rot="5400000" flipH="1" flipV="1">
              <a:off x="2438400" y="2552700"/>
              <a:ext cx="12700" cy="1096776"/>
            </a:xfrm>
            <a:prstGeom prst="curvedConnector3">
              <a:avLst>
                <a:gd name="adj1" fmla="val 138467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123187" y="2533590"/>
              <a:ext cx="643125" cy="400110"/>
            </a:xfrm>
            <a:prstGeom prst="rect">
              <a:avLst/>
            </a:prstGeom>
            <a:noFill/>
          </p:spPr>
          <p:txBody>
            <a:bodyPr wrap="none" rtlCol="0">
              <a:spAutoFit/>
            </a:bodyPr>
            <a:lstStyle/>
            <a:p>
              <a:r>
                <a:rPr lang="en-US" sz="2000" b="1" dirty="0"/>
                <a:t>pull</a:t>
              </a:r>
            </a:p>
          </p:txBody>
        </p:sp>
      </p:grpSp>
      <p:grpSp>
        <p:nvGrpSpPr>
          <p:cNvPr id="36" name="Group 35"/>
          <p:cNvGrpSpPr/>
          <p:nvPr/>
        </p:nvGrpSpPr>
        <p:grpSpPr>
          <a:xfrm>
            <a:off x="3877562" y="2019300"/>
            <a:ext cx="1096776" cy="573848"/>
            <a:chOff x="3801362" y="2533590"/>
            <a:chExt cx="1096776" cy="573848"/>
          </a:xfrm>
        </p:grpSpPr>
        <p:cxnSp>
          <p:nvCxnSpPr>
            <p:cNvPr id="19" name="Curved Connector 18"/>
            <p:cNvCxnSpPr>
              <a:stCxn id="11" idx="7"/>
              <a:endCxn id="12" idx="1"/>
            </p:cNvCxnSpPr>
            <p:nvPr/>
          </p:nvCxnSpPr>
          <p:spPr>
            <a:xfrm rot="5400000" flipH="1" flipV="1">
              <a:off x="4343400" y="2552700"/>
              <a:ext cx="12700" cy="1096776"/>
            </a:xfrm>
            <a:prstGeom prst="curvedConnector3">
              <a:avLst>
                <a:gd name="adj1" fmla="val 1251346"/>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028187" y="2533590"/>
              <a:ext cx="643125" cy="400110"/>
            </a:xfrm>
            <a:prstGeom prst="rect">
              <a:avLst/>
            </a:prstGeom>
            <a:noFill/>
          </p:spPr>
          <p:txBody>
            <a:bodyPr wrap="none" rtlCol="0">
              <a:spAutoFit/>
            </a:bodyPr>
            <a:lstStyle/>
            <a:p>
              <a:r>
                <a:rPr lang="en-US" sz="2000" b="1" dirty="0"/>
                <a:t>pull</a:t>
              </a:r>
            </a:p>
          </p:txBody>
        </p:sp>
      </p:grpSp>
      <p:grpSp>
        <p:nvGrpSpPr>
          <p:cNvPr id="37" name="Group 36"/>
          <p:cNvGrpSpPr/>
          <p:nvPr/>
        </p:nvGrpSpPr>
        <p:grpSpPr>
          <a:xfrm>
            <a:off x="5782562" y="2019300"/>
            <a:ext cx="1096776" cy="573848"/>
            <a:chOff x="5706362" y="2533590"/>
            <a:chExt cx="1096776" cy="573848"/>
          </a:xfrm>
        </p:grpSpPr>
        <p:cxnSp>
          <p:nvCxnSpPr>
            <p:cNvPr id="22" name="Curved Connector 21"/>
            <p:cNvCxnSpPr>
              <a:stCxn id="12" idx="7"/>
              <a:endCxn id="13" idx="1"/>
            </p:cNvCxnSpPr>
            <p:nvPr/>
          </p:nvCxnSpPr>
          <p:spPr>
            <a:xfrm rot="5400000" flipH="1" flipV="1">
              <a:off x="6248400" y="2552700"/>
              <a:ext cx="12700" cy="1096776"/>
            </a:xfrm>
            <a:prstGeom prst="curvedConnector3">
              <a:avLst>
                <a:gd name="adj1" fmla="val 1318016"/>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933187" y="2533590"/>
              <a:ext cx="643125" cy="400110"/>
            </a:xfrm>
            <a:prstGeom prst="rect">
              <a:avLst/>
            </a:prstGeom>
            <a:noFill/>
          </p:spPr>
          <p:txBody>
            <a:bodyPr wrap="none" rtlCol="0">
              <a:spAutoFit/>
            </a:bodyPr>
            <a:lstStyle/>
            <a:p>
              <a:r>
                <a:rPr lang="en-US" sz="2000" b="1" dirty="0"/>
                <a:t>pull</a:t>
              </a:r>
            </a:p>
          </p:txBody>
        </p:sp>
      </p:grpSp>
      <p:grpSp>
        <p:nvGrpSpPr>
          <p:cNvPr id="31" name="Group 30"/>
          <p:cNvGrpSpPr/>
          <p:nvPr/>
        </p:nvGrpSpPr>
        <p:grpSpPr>
          <a:xfrm>
            <a:off x="1568450" y="3556060"/>
            <a:ext cx="5715000" cy="483720"/>
            <a:chOff x="1492250" y="4070350"/>
            <a:chExt cx="5715000" cy="483720"/>
          </a:xfrm>
        </p:grpSpPr>
        <p:cxnSp>
          <p:nvCxnSpPr>
            <p:cNvPr id="27" name="Curved Connector 26"/>
            <p:cNvCxnSpPr>
              <a:stCxn id="13" idx="4"/>
              <a:endCxn id="7" idx="4"/>
            </p:cNvCxnSpPr>
            <p:nvPr/>
          </p:nvCxnSpPr>
          <p:spPr>
            <a:xfrm rot="5400000">
              <a:off x="4343400" y="1219200"/>
              <a:ext cx="12700" cy="5715000"/>
            </a:xfrm>
            <a:prstGeom prst="curvedConnector3">
              <a:avLst>
                <a:gd name="adj1" fmla="val 426666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028186" y="4153960"/>
              <a:ext cx="643125" cy="400110"/>
            </a:xfrm>
            <a:prstGeom prst="rect">
              <a:avLst/>
            </a:prstGeom>
            <a:noFill/>
          </p:spPr>
          <p:txBody>
            <a:bodyPr wrap="none" rtlCol="0">
              <a:spAutoFit/>
            </a:bodyPr>
            <a:lstStyle/>
            <a:p>
              <a:r>
                <a:rPr lang="en-US" sz="2000" b="1" dirty="0"/>
                <a:t>pull</a:t>
              </a:r>
            </a:p>
          </p:txBody>
        </p:sp>
      </p:grpSp>
      <p:sp>
        <p:nvSpPr>
          <p:cNvPr id="38" name="TextBox 37">
            <a:extLst>
              <a:ext uri="{FF2B5EF4-FFF2-40B4-BE49-F238E27FC236}">
                <a16:creationId xmlns:a16="http://schemas.microsoft.com/office/drawing/2014/main" id="{73D87A50-88E3-FF4C-BEFC-42CBE94E4A03}"/>
              </a:ext>
            </a:extLst>
          </p:cNvPr>
          <p:cNvSpPr txBox="1"/>
          <p:nvPr/>
        </p:nvSpPr>
        <p:spPr>
          <a:xfrm>
            <a:off x="1750245" y="4556577"/>
            <a:ext cx="5351405" cy="430887"/>
          </a:xfrm>
          <a:prstGeom prst="rect">
            <a:avLst/>
          </a:prstGeom>
          <a:noFill/>
        </p:spPr>
        <p:txBody>
          <a:bodyPr wrap="square" rtlCol="0">
            <a:spAutoFit/>
          </a:bodyPr>
          <a:lstStyle/>
          <a:p>
            <a:pPr algn="ctr"/>
            <a:r>
              <a:rPr lang="en-US" sz="2200" dirty="0"/>
              <a:t>how many </a:t>
            </a:r>
            <a:r>
              <a:rPr lang="en-US" sz="2200" b="1" dirty="0"/>
              <a:t>bits</a:t>
            </a:r>
            <a:r>
              <a:rPr lang="en-US" sz="2200" dirty="0"/>
              <a:t> of state are needed now?</a:t>
            </a:r>
            <a:endParaRPr lang="en-US" sz="2200" b="1" dirty="0"/>
          </a:p>
        </p:txBody>
      </p:sp>
    </p:spTree>
    <p:extLst>
      <p:ext uri="{BB962C8B-B14F-4D97-AF65-F5344CB8AC3E}">
        <p14:creationId xmlns:p14="http://schemas.microsoft.com/office/powerpoint/2010/main" val="21351940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D6234-92F2-9B4D-829F-9335C2912736}"/>
              </a:ext>
            </a:extLst>
          </p:cNvPr>
          <p:cNvSpPr>
            <a:spLocks noGrp="1"/>
          </p:cNvSpPr>
          <p:nvPr>
            <p:ph type="title"/>
          </p:nvPr>
        </p:nvSpPr>
        <p:spPr/>
        <p:txBody>
          <a:bodyPr/>
          <a:lstStyle/>
          <a:p>
            <a:r>
              <a:rPr lang="en-US" dirty="0"/>
              <a:t>Automatic Caution Door</a:t>
            </a:r>
          </a:p>
        </p:txBody>
      </p:sp>
      <p:sp>
        <p:nvSpPr>
          <p:cNvPr id="3" name="Content Placeholder 2">
            <a:extLst>
              <a:ext uri="{FF2B5EF4-FFF2-40B4-BE49-F238E27FC236}">
                <a16:creationId xmlns:a16="http://schemas.microsoft.com/office/drawing/2014/main" id="{4CEDDF2C-6E7E-0B4B-9C7B-7D6AD49E3EB0}"/>
              </a:ext>
            </a:extLst>
          </p:cNvPr>
          <p:cNvSpPr>
            <a:spLocks noGrp="1"/>
          </p:cNvSpPr>
          <p:nvPr>
            <p:ph idx="1"/>
          </p:nvPr>
        </p:nvSpPr>
        <p:spPr>
          <a:xfrm>
            <a:off x="152400" y="495301"/>
            <a:ext cx="8991600" cy="495301"/>
          </a:xfrm>
        </p:spPr>
        <p:txBody>
          <a:bodyPr/>
          <a:lstStyle/>
          <a:p>
            <a:r>
              <a:rPr lang="en-US" dirty="0"/>
              <a:t>consider an </a:t>
            </a:r>
            <a:r>
              <a:rPr lang="en-US" b="1" dirty="0"/>
              <a:t>automatic swinging door. </a:t>
            </a:r>
            <a:r>
              <a:rPr lang="en-US" dirty="0"/>
              <a:t>it has an input: a </a:t>
            </a:r>
            <a:r>
              <a:rPr lang="en-US" b="1" dirty="0"/>
              <a:t>pad.</a:t>
            </a:r>
          </a:p>
        </p:txBody>
      </p:sp>
      <p:sp>
        <p:nvSpPr>
          <p:cNvPr id="4" name="Footer Placeholder 3">
            <a:extLst>
              <a:ext uri="{FF2B5EF4-FFF2-40B4-BE49-F238E27FC236}">
                <a16:creationId xmlns:a16="http://schemas.microsoft.com/office/drawing/2014/main" id="{064B06EF-6723-EE45-A74D-08B20DAC9375}"/>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60AB0B7A-37D5-2B4D-BD5F-28B216436F1C}"/>
              </a:ext>
            </a:extLst>
          </p:cNvPr>
          <p:cNvSpPr>
            <a:spLocks noGrp="1"/>
          </p:cNvSpPr>
          <p:nvPr>
            <p:ph type="sldNum" sz="quarter" idx="12"/>
          </p:nvPr>
        </p:nvSpPr>
        <p:spPr/>
        <p:txBody>
          <a:bodyPr/>
          <a:lstStyle/>
          <a:p>
            <a:fld id="{3552B95B-556F-44BD-91A5-D80C1B9E2BB3}" type="slidenum">
              <a:rPr lang="en-US" smtClean="0"/>
              <a:pPr/>
              <a:t>6</a:t>
            </a:fld>
            <a:endParaRPr lang="en-US"/>
          </a:p>
        </p:txBody>
      </p:sp>
      <p:grpSp>
        <p:nvGrpSpPr>
          <p:cNvPr id="43" name="Group 42">
            <a:extLst>
              <a:ext uri="{FF2B5EF4-FFF2-40B4-BE49-F238E27FC236}">
                <a16:creationId xmlns:a16="http://schemas.microsoft.com/office/drawing/2014/main" id="{48A64523-3EC0-CA4D-96AE-A57E5CB7F0A5}"/>
              </a:ext>
            </a:extLst>
          </p:cNvPr>
          <p:cNvGrpSpPr/>
          <p:nvPr/>
        </p:nvGrpSpPr>
        <p:grpSpPr>
          <a:xfrm>
            <a:off x="2769980" y="1944770"/>
            <a:ext cx="1573420" cy="905098"/>
            <a:chOff x="570741" y="2270648"/>
            <a:chExt cx="2318153" cy="1333500"/>
          </a:xfrm>
        </p:grpSpPr>
        <p:sp>
          <p:nvSpPr>
            <p:cNvPr id="15" name="Rounded Rectangle 14">
              <a:extLst>
                <a:ext uri="{FF2B5EF4-FFF2-40B4-BE49-F238E27FC236}">
                  <a16:creationId xmlns:a16="http://schemas.microsoft.com/office/drawing/2014/main" id="{78FCBE7E-D8C1-C741-AC39-D2AE483B23DD}"/>
                </a:ext>
              </a:extLst>
            </p:cNvPr>
            <p:cNvSpPr/>
            <p:nvPr/>
          </p:nvSpPr>
          <p:spPr>
            <a:xfrm>
              <a:off x="570741" y="2627364"/>
              <a:ext cx="2318153" cy="734371"/>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9DCD64EC-B296-3A4D-848F-25412B3422C7}"/>
                </a:ext>
              </a:extLst>
            </p:cNvPr>
            <p:cNvGrpSpPr/>
            <p:nvPr/>
          </p:nvGrpSpPr>
          <p:grpSpPr>
            <a:xfrm>
              <a:off x="1600200" y="2270648"/>
              <a:ext cx="228600" cy="1333500"/>
              <a:chOff x="1866900" y="2229908"/>
              <a:chExt cx="228600" cy="1333500"/>
            </a:xfrm>
          </p:grpSpPr>
          <p:sp>
            <p:nvSpPr>
              <p:cNvPr id="14" name="Rectangle 13">
                <a:extLst>
                  <a:ext uri="{FF2B5EF4-FFF2-40B4-BE49-F238E27FC236}">
                    <a16:creationId xmlns:a16="http://schemas.microsoft.com/office/drawing/2014/main" id="{DBDC2487-A7BA-6040-9198-82771F52C915}"/>
                  </a:ext>
                </a:extLst>
              </p:cNvPr>
              <p:cNvSpPr/>
              <p:nvPr/>
            </p:nvSpPr>
            <p:spPr>
              <a:xfrm>
                <a:off x="1905000" y="2344208"/>
                <a:ext cx="1524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8BECE03-3594-0647-BB08-2A3729C0D30C}"/>
                  </a:ext>
                </a:extLst>
              </p:cNvPr>
              <p:cNvSpPr/>
              <p:nvPr/>
            </p:nvSpPr>
            <p:spPr>
              <a:xfrm>
                <a:off x="1866900" y="2229908"/>
                <a:ext cx="228600" cy="2286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79A50F93-5E1B-CD41-94E1-476308ECC579}"/>
              </a:ext>
            </a:extLst>
          </p:cNvPr>
          <p:cNvGrpSpPr/>
          <p:nvPr/>
        </p:nvGrpSpPr>
        <p:grpSpPr>
          <a:xfrm>
            <a:off x="5075559" y="1977162"/>
            <a:ext cx="905098" cy="155160"/>
            <a:chOff x="1866900" y="2229908"/>
            <a:chExt cx="1333500" cy="228600"/>
          </a:xfrm>
        </p:grpSpPr>
        <p:sp>
          <p:nvSpPr>
            <p:cNvPr id="29" name="Rectangle 28">
              <a:extLst>
                <a:ext uri="{FF2B5EF4-FFF2-40B4-BE49-F238E27FC236}">
                  <a16:creationId xmlns:a16="http://schemas.microsoft.com/office/drawing/2014/main" id="{9F4B2DBC-B3B3-9C45-8588-FE3515C16D50}"/>
                </a:ext>
              </a:extLst>
            </p:cNvPr>
            <p:cNvSpPr/>
            <p:nvPr/>
          </p:nvSpPr>
          <p:spPr>
            <a:xfrm rot="16200000">
              <a:off x="2514600" y="1728309"/>
              <a:ext cx="1524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EA76645-7643-7A46-935F-5DC0CF70C28F}"/>
                </a:ext>
              </a:extLst>
            </p:cNvPr>
            <p:cNvSpPr/>
            <p:nvPr/>
          </p:nvSpPr>
          <p:spPr>
            <a:xfrm>
              <a:off x="1866900" y="2229908"/>
              <a:ext cx="228600" cy="2286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A9C58CD7-46DF-1D4E-AEBB-C26D84F43A21}"/>
              </a:ext>
            </a:extLst>
          </p:cNvPr>
          <p:cNvGrpSpPr/>
          <p:nvPr/>
        </p:nvGrpSpPr>
        <p:grpSpPr>
          <a:xfrm>
            <a:off x="3980032" y="1090378"/>
            <a:ext cx="952856" cy="844521"/>
            <a:chOff x="4039458" y="1193911"/>
            <a:chExt cx="1403863" cy="1244251"/>
          </a:xfrm>
        </p:grpSpPr>
        <p:grpSp>
          <p:nvGrpSpPr>
            <p:cNvPr id="24" name="Group 23">
              <a:extLst>
                <a:ext uri="{FF2B5EF4-FFF2-40B4-BE49-F238E27FC236}">
                  <a16:creationId xmlns:a16="http://schemas.microsoft.com/office/drawing/2014/main" id="{646A7BFC-AA93-E34E-8ED3-A5FBB417C886}"/>
                </a:ext>
              </a:extLst>
            </p:cNvPr>
            <p:cNvGrpSpPr/>
            <p:nvPr/>
          </p:nvGrpSpPr>
          <p:grpSpPr>
            <a:xfrm>
              <a:off x="4224121" y="1193911"/>
              <a:ext cx="1219200" cy="1244251"/>
              <a:chOff x="1861921" y="2229908"/>
              <a:chExt cx="1219200" cy="1244251"/>
            </a:xfrm>
          </p:grpSpPr>
          <p:sp>
            <p:nvSpPr>
              <p:cNvPr id="44" name="Rectangle 43">
                <a:extLst>
                  <a:ext uri="{FF2B5EF4-FFF2-40B4-BE49-F238E27FC236}">
                    <a16:creationId xmlns:a16="http://schemas.microsoft.com/office/drawing/2014/main" id="{2BEE5AE0-3322-8445-89D8-6016258F5152}"/>
                  </a:ext>
                </a:extLst>
              </p:cNvPr>
              <p:cNvSpPr/>
              <p:nvPr/>
            </p:nvSpPr>
            <p:spPr>
              <a:xfrm rot="19800000">
                <a:off x="2202985" y="2254959"/>
                <a:ext cx="152400" cy="1219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838F5C9-9ECD-7845-80A8-CBBEF48FACD7}"/>
                  </a:ext>
                </a:extLst>
              </p:cNvPr>
              <p:cNvSpPr/>
              <p:nvPr/>
            </p:nvSpPr>
            <p:spPr>
              <a:xfrm rot="18504483">
                <a:off x="2395321" y="2109458"/>
                <a:ext cx="1524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0521E21-ADA3-FF46-9205-8ACD910F1173}"/>
                  </a:ext>
                </a:extLst>
              </p:cNvPr>
              <p:cNvSpPr/>
              <p:nvPr/>
            </p:nvSpPr>
            <p:spPr>
              <a:xfrm>
                <a:off x="1866900" y="2229908"/>
                <a:ext cx="228600" cy="2286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Arc 30">
              <a:extLst>
                <a:ext uri="{FF2B5EF4-FFF2-40B4-BE49-F238E27FC236}">
                  <a16:creationId xmlns:a16="http://schemas.microsoft.com/office/drawing/2014/main" id="{AFE534BA-8802-5948-8B50-21CCDBD325A0}"/>
                </a:ext>
              </a:extLst>
            </p:cNvPr>
            <p:cNvSpPr/>
            <p:nvPr/>
          </p:nvSpPr>
          <p:spPr>
            <a:xfrm rot="7200000">
              <a:off x="4140254" y="1270270"/>
              <a:ext cx="634889" cy="63488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a:extLst>
                <a:ext uri="{FF2B5EF4-FFF2-40B4-BE49-F238E27FC236}">
                  <a16:creationId xmlns:a16="http://schemas.microsoft.com/office/drawing/2014/main" id="{1C9BBCC8-333B-E64B-86D0-38DD2A067DD4}"/>
                </a:ext>
              </a:extLst>
            </p:cNvPr>
            <p:cNvSpPr/>
            <p:nvPr/>
          </p:nvSpPr>
          <p:spPr>
            <a:xfrm rot="7200000">
              <a:off x="4039458" y="1326506"/>
              <a:ext cx="942166" cy="942166"/>
            </a:xfrm>
            <a:prstGeom prst="arc">
              <a:avLst>
                <a:gd name="adj1" fmla="val 15633010"/>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346D8671-7974-8F4D-A037-AF838051CC6D}"/>
              </a:ext>
            </a:extLst>
          </p:cNvPr>
          <p:cNvGrpSpPr/>
          <p:nvPr/>
        </p:nvGrpSpPr>
        <p:grpSpPr>
          <a:xfrm>
            <a:off x="3962700" y="2962855"/>
            <a:ext cx="863810" cy="639485"/>
            <a:chOff x="4224121" y="3423628"/>
            <a:chExt cx="1272669" cy="942166"/>
          </a:xfrm>
        </p:grpSpPr>
        <p:grpSp>
          <p:nvGrpSpPr>
            <p:cNvPr id="34" name="Group 33">
              <a:extLst>
                <a:ext uri="{FF2B5EF4-FFF2-40B4-BE49-F238E27FC236}">
                  <a16:creationId xmlns:a16="http://schemas.microsoft.com/office/drawing/2014/main" id="{8B6046DA-203F-5D4C-ADE2-E75FFD4E3020}"/>
                </a:ext>
              </a:extLst>
            </p:cNvPr>
            <p:cNvGrpSpPr/>
            <p:nvPr/>
          </p:nvGrpSpPr>
          <p:grpSpPr>
            <a:xfrm>
              <a:off x="4224121" y="3746469"/>
              <a:ext cx="1272669" cy="565350"/>
              <a:chOff x="1861921" y="2229908"/>
              <a:chExt cx="1272669" cy="565350"/>
            </a:xfrm>
          </p:grpSpPr>
          <p:sp>
            <p:nvSpPr>
              <p:cNvPr id="45" name="Rectangle 44">
                <a:extLst>
                  <a:ext uri="{FF2B5EF4-FFF2-40B4-BE49-F238E27FC236}">
                    <a16:creationId xmlns:a16="http://schemas.microsoft.com/office/drawing/2014/main" id="{F3C07479-30F2-814F-A8C7-C6D7C927717C}"/>
                  </a:ext>
                </a:extLst>
              </p:cNvPr>
              <p:cNvSpPr/>
              <p:nvPr/>
            </p:nvSpPr>
            <p:spPr>
              <a:xfrm rot="17269068">
                <a:off x="2448790" y="1899627"/>
                <a:ext cx="152400" cy="1219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964752D-0024-234A-AA1C-2972102AE2C6}"/>
                  </a:ext>
                </a:extLst>
              </p:cNvPr>
              <p:cNvSpPr/>
              <p:nvPr/>
            </p:nvSpPr>
            <p:spPr>
              <a:xfrm rot="18504483">
                <a:off x="2395321" y="2109458"/>
                <a:ext cx="1524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C8A2681-D3AB-6740-8EE1-A95EF80DCBAE}"/>
                  </a:ext>
                </a:extLst>
              </p:cNvPr>
              <p:cNvSpPr/>
              <p:nvPr/>
            </p:nvSpPr>
            <p:spPr>
              <a:xfrm>
                <a:off x="1866900" y="2229908"/>
                <a:ext cx="228600" cy="2286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Arc 36">
              <a:extLst>
                <a:ext uri="{FF2B5EF4-FFF2-40B4-BE49-F238E27FC236}">
                  <a16:creationId xmlns:a16="http://schemas.microsoft.com/office/drawing/2014/main" id="{3CF52E4A-AFFD-334A-B9C7-D80E6482782F}"/>
                </a:ext>
              </a:extLst>
            </p:cNvPr>
            <p:cNvSpPr/>
            <p:nvPr/>
          </p:nvSpPr>
          <p:spPr>
            <a:xfrm rot="2700000">
              <a:off x="4297501" y="3529793"/>
              <a:ext cx="634889" cy="634889"/>
            </a:xfrm>
            <a:prstGeom prst="arc">
              <a:avLst>
                <a:gd name="adj1" fmla="val 18187080"/>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a:extLst>
                <a:ext uri="{FF2B5EF4-FFF2-40B4-BE49-F238E27FC236}">
                  <a16:creationId xmlns:a16="http://schemas.microsoft.com/office/drawing/2014/main" id="{85E1E58B-F1C1-A946-8F35-808BAED42BB1}"/>
                </a:ext>
              </a:extLst>
            </p:cNvPr>
            <p:cNvSpPr/>
            <p:nvPr/>
          </p:nvSpPr>
          <p:spPr>
            <a:xfrm rot="2700000">
              <a:off x="4251245" y="3423628"/>
              <a:ext cx="942166" cy="942166"/>
            </a:xfrm>
            <a:prstGeom prst="arc">
              <a:avLst>
                <a:gd name="adj1" fmla="val 17854893"/>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6" name="TextBox 45">
            <a:extLst>
              <a:ext uri="{FF2B5EF4-FFF2-40B4-BE49-F238E27FC236}">
                <a16:creationId xmlns:a16="http://schemas.microsoft.com/office/drawing/2014/main" id="{4BC11BE3-F71D-4A4E-869A-4CC122EA0509}"/>
              </a:ext>
            </a:extLst>
          </p:cNvPr>
          <p:cNvSpPr txBox="1"/>
          <p:nvPr/>
        </p:nvSpPr>
        <p:spPr>
          <a:xfrm>
            <a:off x="2546799" y="2698743"/>
            <a:ext cx="1023037" cy="430887"/>
          </a:xfrm>
          <a:prstGeom prst="rect">
            <a:avLst/>
          </a:prstGeom>
          <a:noFill/>
        </p:spPr>
        <p:txBody>
          <a:bodyPr wrap="none" rtlCol="0">
            <a:spAutoFit/>
          </a:bodyPr>
          <a:lstStyle/>
          <a:p>
            <a:pPr algn="ctr"/>
            <a:r>
              <a:rPr lang="en-US" sz="2200" b="1" dirty="0"/>
              <a:t>closed</a:t>
            </a:r>
          </a:p>
        </p:txBody>
      </p:sp>
      <p:sp>
        <p:nvSpPr>
          <p:cNvPr id="47" name="TextBox 46">
            <a:extLst>
              <a:ext uri="{FF2B5EF4-FFF2-40B4-BE49-F238E27FC236}">
                <a16:creationId xmlns:a16="http://schemas.microsoft.com/office/drawing/2014/main" id="{1F6205DA-27A2-D149-85C0-A1E3BD267E82}"/>
              </a:ext>
            </a:extLst>
          </p:cNvPr>
          <p:cNvSpPr txBox="1"/>
          <p:nvPr/>
        </p:nvSpPr>
        <p:spPr>
          <a:xfrm>
            <a:off x="3742670" y="1798141"/>
            <a:ext cx="1279517" cy="430887"/>
          </a:xfrm>
          <a:prstGeom prst="rect">
            <a:avLst/>
          </a:prstGeom>
          <a:noFill/>
        </p:spPr>
        <p:txBody>
          <a:bodyPr wrap="none" rtlCol="0">
            <a:spAutoFit/>
          </a:bodyPr>
          <a:lstStyle/>
          <a:p>
            <a:pPr algn="ctr"/>
            <a:r>
              <a:rPr lang="en-US" sz="2200" b="1" dirty="0"/>
              <a:t>opening</a:t>
            </a:r>
          </a:p>
        </p:txBody>
      </p:sp>
      <p:sp>
        <p:nvSpPr>
          <p:cNvPr id="48" name="TextBox 47">
            <a:extLst>
              <a:ext uri="{FF2B5EF4-FFF2-40B4-BE49-F238E27FC236}">
                <a16:creationId xmlns:a16="http://schemas.microsoft.com/office/drawing/2014/main" id="{A7B82740-90C6-8C41-A77F-3557E7A8EB0A}"/>
              </a:ext>
            </a:extLst>
          </p:cNvPr>
          <p:cNvSpPr txBox="1"/>
          <p:nvPr/>
        </p:nvSpPr>
        <p:spPr>
          <a:xfrm>
            <a:off x="5139537" y="2631018"/>
            <a:ext cx="854722" cy="430887"/>
          </a:xfrm>
          <a:prstGeom prst="rect">
            <a:avLst/>
          </a:prstGeom>
          <a:noFill/>
        </p:spPr>
        <p:txBody>
          <a:bodyPr wrap="none" rtlCol="0">
            <a:spAutoFit/>
          </a:bodyPr>
          <a:lstStyle/>
          <a:p>
            <a:pPr algn="ctr"/>
            <a:r>
              <a:rPr lang="en-US" sz="2200" b="1" dirty="0"/>
              <a:t>open</a:t>
            </a:r>
          </a:p>
        </p:txBody>
      </p:sp>
      <p:sp>
        <p:nvSpPr>
          <p:cNvPr id="49" name="TextBox 48">
            <a:extLst>
              <a:ext uri="{FF2B5EF4-FFF2-40B4-BE49-F238E27FC236}">
                <a16:creationId xmlns:a16="http://schemas.microsoft.com/office/drawing/2014/main" id="{165E4BBB-9FCE-094F-9676-81ADB905B7F9}"/>
              </a:ext>
            </a:extLst>
          </p:cNvPr>
          <p:cNvSpPr txBox="1"/>
          <p:nvPr/>
        </p:nvSpPr>
        <p:spPr>
          <a:xfrm>
            <a:off x="3780523" y="3719964"/>
            <a:ext cx="1120820" cy="430887"/>
          </a:xfrm>
          <a:prstGeom prst="rect">
            <a:avLst/>
          </a:prstGeom>
          <a:noFill/>
        </p:spPr>
        <p:txBody>
          <a:bodyPr wrap="none" rtlCol="0">
            <a:spAutoFit/>
          </a:bodyPr>
          <a:lstStyle/>
          <a:p>
            <a:pPr algn="ctr"/>
            <a:r>
              <a:rPr lang="en-US" sz="2200" b="1" dirty="0"/>
              <a:t>closing</a:t>
            </a:r>
          </a:p>
        </p:txBody>
      </p:sp>
      <p:sp>
        <p:nvSpPr>
          <p:cNvPr id="50" name="TextBox 49">
            <a:extLst>
              <a:ext uri="{FF2B5EF4-FFF2-40B4-BE49-F238E27FC236}">
                <a16:creationId xmlns:a16="http://schemas.microsoft.com/office/drawing/2014/main" id="{0CC57B71-0090-E64A-80C1-0B142385C1EB}"/>
              </a:ext>
            </a:extLst>
          </p:cNvPr>
          <p:cNvSpPr txBox="1"/>
          <p:nvPr/>
        </p:nvSpPr>
        <p:spPr>
          <a:xfrm>
            <a:off x="688581" y="1028700"/>
            <a:ext cx="2893811" cy="769441"/>
          </a:xfrm>
          <a:prstGeom prst="rect">
            <a:avLst/>
          </a:prstGeom>
          <a:noFill/>
        </p:spPr>
        <p:txBody>
          <a:bodyPr wrap="square" rtlCol="0">
            <a:spAutoFit/>
          </a:bodyPr>
          <a:lstStyle/>
          <a:p>
            <a:r>
              <a:rPr lang="en-US" sz="2200" dirty="0"/>
              <a:t>when someone steps on the pad, it opens.</a:t>
            </a:r>
          </a:p>
        </p:txBody>
      </p:sp>
      <p:sp>
        <p:nvSpPr>
          <p:cNvPr id="51" name="TextBox 50">
            <a:extLst>
              <a:ext uri="{FF2B5EF4-FFF2-40B4-BE49-F238E27FC236}">
                <a16:creationId xmlns:a16="http://schemas.microsoft.com/office/drawing/2014/main" id="{06B4713A-0E73-B446-A0D1-B039A8061A80}"/>
              </a:ext>
            </a:extLst>
          </p:cNvPr>
          <p:cNvSpPr txBox="1"/>
          <p:nvPr/>
        </p:nvSpPr>
        <p:spPr>
          <a:xfrm>
            <a:off x="5647985" y="3140113"/>
            <a:ext cx="3220483" cy="769441"/>
          </a:xfrm>
          <a:prstGeom prst="rect">
            <a:avLst/>
          </a:prstGeom>
          <a:noFill/>
        </p:spPr>
        <p:txBody>
          <a:bodyPr wrap="square" rtlCol="0">
            <a:spAutoFit/>
          </a:bodyPr>
          <a:lstStyle/>
          <a:p>
            <a:pPr algn="r"/>
            <a:r>
              <a:rPr lang="en-US" sz="2200" dirty="0"/>
              <a:t>when no one is stepping on the pad, it closes.</a:t>
            </a:r>
          </a:p>
        </p:txBody>
      </p:sp>
      <p:sp>
        <p:nvSpPr>
          <p:cNvPr id="55" name="Arc 54">
            <a:extLst>
              <a:ext uri="{FF2B5EF4-FFF2-40B4-BE49-F238E27FC236}">
                <a16:creationId xmlns:a16="http://schemas.microsoft.com/office/drawing/2014/main" id="{B3EAB4E1-A9FB-454C-BE85-EE8DCD9C739F}"/>
              </a:ext>
            </a:extLst>
          </p:cNvPr>
          <p:cNvSpPr/>
          <p:nvPr/>
        </p:nvSpPr>
        <p:spPr>
          <a:xfrm rot="16200000">
            <a:off x="3436812" y="1451337"/>
            <a:ext cx="942589" cy="1073077"/>
          </a:xfrm>
          <a:prstGeom prst="arc">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Arc 56">
            <a:extLst>
              <a:ext uri="{FF2B5EF4-FFF2-40B4-BE49-F238E27FC236}">
                <a16:creationId xmlns:a16="http://schemas.microsoft.com/office/drawing/2014/main" id="{DFAEAAE4-91E7-F04E-B6B3-5584C87A1AF9}"/>
              </a:ext>
            </a:extLst>
          </p:cNvPr>
          <p:cNvSpPr/>
          <p:nvPr/>
        </p:nvSpPr>
        <p:spPr>
          <a:xfrm rot="5400000" flipH="1">
            <a:off x="4619037" y="1535690"/>
            <a:ext cx="942589" cy="904370"/>
          </a:xfrm>
          <a:prstGeom prst="arc">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BDDDEF4A-4736-CD49-B4D4-643BC830D9D0}"/>
              </a:ext>
            </a:extLst>
          </p:cNvPr>
          <p:cNvSpPr/>
          <p:nvPr/>
        </p:nvSpPr>
        <p:spPr>
          <a:xfrm rot="5400000" flipV="1">
            <a:off x="3436814" y="2615824"/>
            <a:ext cx="942589" cy="1073080"/>
          </a:xfrm>
          <a:prstGeom prst="arc">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Arc 58">
            <a:extLst>
              <a:ext uri="{FF2B5EF4-FFF2-40B4-BE49-F238E27FC236}">
                <a16:creationId xmlns:a16="http://schemas.microsoft.com/office/drawing/2014/main" id="{435C4AFE-6A34-9B4C-A5F7-5DF0E8D22DB0}"/>
              </a:ext>
            </a:extLst>
          </p:cNvPr>
          <p:cNvSpPr/>
          <p:nvPr/>
        </p:nvSpPr>
        <p:spPr>
          <a:xfrm rot="16200000" flipH="1" flipV="1">
            <a:off x="4619037" y="2700179"/>
            <a:ext cx="942589" cy="904370"/>
          </a:xfrm>
          <a:prstGeom prst="arc">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TextBox 61">
            <a:extLst>
              <a:ext uri="{FF2B5EF4-FFF2-40B4-BE49-F238E27FC236}">
                <a16:creationId xmlns:a16="http://schemas.microsoft.com/office/drawing/2014/main" id="{1DD03B32-9507-8042-BDC5-C57A94941B48}"/>
              </a:ext>
            </a:extLst>
          </p:cNvPr>
          <p:cNvSpPr txBox="1"/>
          <p:nvPr/>
        </p:nvSpPr>
        <p:spPr>
          <a:xfrm>
            <a:off x="467379" y="4076700"/>
            <a:ext cx="3343071" cy="769441"/>
          </a:xfrm>
          <a:prstGeom prst="rect">
            <a:avLst/>
          </a:prstGeom>
          <a:noFill/>
        </p:spPr>
        <p:txBody>
          <a:bodyPr wrap="square" rtlCol="0">
            <a:spAutoFit/>
          </a:bodyPr>
          <a:lstStyle/>
          <a:p>
            <a:pPr algn="ctr"/>
            <a:r>
              <a:rPr lang="en-US" sz="2200" dirty="0"/>
              <a:t>it also has to know when to </a:t>
            </a:r>
            <a:r>
              <a:rPr lang="en-US" sz="2200" i="1" dirty="0"/>
              <a:t>stop </a:t>
            </a:r>
            <a:r>
              <a:rPr lang="en-US" sz="2200" dirty="0"/>
              <a:t>moving, so…</a:t>
            </a:r>
          </a:p>
        </p:txBody>
      </p:sp>
      <p:sp>
        <p:nvSpPr>
          <p:cNvPr id="63" name="TextBox 62">
            <a:extLst>
              <a:ext uri="{FF2B5EF4-FFF2-40B4-BE49-F238E27FC236}">
                <a16:creationId xmlns:a16="http://schemas.microsoft.com/office/drawing/2014/main" id="{F6C5F176-8213-9A47-A1B3-B4560A780F58}"/>
              </a:ext>
            </a:extLst>
          </p:cNvPr>
          <p:cNvSpPr txBox="1"/>
          <p:nvPr/>
        </p:nvSpPr>
        <p:spPr>
          <a:xfrm>
            <a:off x="3214828" y="4411243"/>
            <a:ext cx="5451697" cy="769441"/>
          </a:xfrm>
          <a:prstGeom prst="rect">
            <a:avLst/>
          </a:prstGeom>
          <a:noFill/>
        </p:spPr>
        <p:txBody>
          <a:bodyPr wrap="square" rtlCol="0">
            <a:spAutoFit/>
          </a:bodyPr>
          <a:lstStyle/>
          <a:p>
            <a:pPr algn="ctr"/>
            <a:r>
              <a:rPr lang="en-US" sz="2200" dirty="0"/>
              <a:t>there are really </a:t>
            </a:r>
            <a:r>
              <a:rPr lang="en-US" sz="2200" i="1" dirty="0"/>
              <a:t>three</a:t>
            </a:r>
            <a:r>
              <a:rPr lang="en-US" sz="2200" dirty="0"/>
              <a:t> inputs: the </a:t>
            </a:r>
            <a:r>
              <a:rPr lang="en-US" sz="2200" b="1" dirty="0"/>
              <a:t>pad, </a:t>
            </a:r>
            <a:r>
              <a:rPr lang="en-US" sz="2200" dirty="0"/>
              <a:t>the </a:t>
            </a:r>
            <a:r>
              <a:rPr lang="en-US" sz="2200" b="1" dirty="0"/>
              <a:t>open sensor, </a:t>
            </a:r>
            <a:r>
              <a:rPr lang="en-US" sz="2200" dirty="0"/>
              <a:t>and the </a:t>
            </a:r>
            <a:r>
              <a:rPr lang="en-US" sz="2200" b="1" dirty="0"/>
              <a:t>closed sensor.</a:t>
            </a:r>
            <a:endParaRPr lang="en-US" sz="2200" dirty="0"/>
          </a:p>
        </p:txBody>
      </p:sp>
    </p:spTree>
    <p:extLst>
      <p:ext uri="{BB962C8B-B14F-4D97-AF65-F5344CB8AC3E}">
        <p14:creationId xmlns:p14="http://schemas.microsoft.com/office/powerpoint/2010/main" val="3090141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5" grpId="0" animBg="1"/>
      <p:bldP spid="57" grpId="0" animBg="1"/>
      <p:bldP spid="58" grpId="0" animBg="1"/>
      <p:bldP spid="59" grpId="0" animBg="1"/>
      <p:bldP spid="62" grpId="0"/>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1DD96-6A26-2549-9265-A82FC3FAA8FA}"/>
              </a:ext>
            </a:extLst>
          </p:cNvPr>
          <p:cNvSpPr>
            <a:spLocks noGrp="1"/>
          </p:cNvSpPr>
          <p:nvPr>
            <p:ph type="title"/>
          </p:nvPr>
        </p:nvSpPr>
        <p:spPr/>
        <p:txBody>
          <a:bodyPr/>
          <a:lstStyle/>
          <a:p>
            <a:r>
              <a:rPr lang="en-US" dirty="0"/>
              <a:t>More abstractly…</a:t>
            </a:r>
          </a:p>
        </p:txBody>
      </p:sp>
      <p:sp>
        <p:nvSpPr>
          <p:cNvPr id="3" name="Content Placeholder 2">
            <a:extLst>
              <a:ext uri="{FF2B5EF4-FFF2-40B4-BE49-F238E27FC236}">
                <a16:creationId xmlns:a16="http://schemas.microsoft.com/office/drawing/2014/main" id="{656F0343-CDC4-354F-9A31-392A546A1530}"/>
              </a:ext>
            </a:extLst>
          </p:cNvPr>
          <p:cNvSpPr>
            <a:spLocks noGrp="1"/>
          </p:cNvSpPr>
          <p:nvPr>
            <p:ph idx="1"/>
          </p:nvPr>
        </p:nvSpPr>
        <p:spPr>
          <a:xfrm>
            <a:off x="152400" y="495301"/>
            <a:ext cx="8991600" cy="584199"/>
          </a:xfrm>
        </p:spPr>
        <p:txBody>
          <a:bodyPr/>
          <a:lstStyle/>
          <a:p>
            <a:r>
              <a:rPr lang="en-US" dirty="0"/>
              <a:t>for each transition, we write </a:t>
            </a:r>
            <a:r>
              <a:rPr lang="en-US" b="1" dirty="0"/>
              <a:t>the inputs that cause it to happen.</a:t>
            </a:r>
            <a:endParaRPr lang="en-US" dirty="0"/>
          </a:p>
        </p:txBody>
      </p:sp>
      <p:sp>
        <p:nvSpPr>
          <p:cNvPr id="4" name="Footer Placeholder 3">
            <a:extLst>
              <a:ext uri="{FF2B5EF4-FFF2-40B4-BE49-F238E27FC236}">
                <a16:creationId xmlns:a16="http://schemas.microsoft.com/office/drawing/2014/main" id="{32DD60E1-074B-8F4F-A16D-386A11FEB0C3}"/>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19B15148-1AAD-9442-B86A-46CADACA1A57}"/>
              </a:ext>
            </a:extLst>
          </p:cNvPr>
          <p:cNvSpPr>
            <a:spLocks noGrp="1"/>
          </p:cNvSpPr>
          <p:nvPr>
            <p:ph type="sldNum" sz="quarter" idx="12"/>
          </p:nvPr>
        </p:nvSpPr>
        <p:spPr/>
        <p:txBody>
          <a:bodyPr/>
          <a:lstStyle/>
          <a:p>
            <a:fld id="{3552B95B-556F-44BD-91A5-D80C1B9E2BB3}" type="slidenum">
              <a:rPr lang="en-US" smtClean="0"/>
              <a:pPr/>
              <a:t>7</a:t>
            </a:fld>
            <a:endParaRPr lang="en-US"/>
          </a:p>
        </p:txBody>
      </p:sp>
      <p:sp>
        <p:nvSpPr>
          <p:cNvPr id="6" name="Oval 5">
            <a:extLst>
              <a:ext uri="{FF2B5EF4-FFF2-40B4-BE49-F238E27FC236}">
                <a16:creationId xmlns:a16="http://schemas.microsoft.com/office/drawing/2014/main" id="{5A6074AA-08BE-BC46-AB95-0914D7F8EAEA}"/>
              </a:ext>
            </a:extLst>
          </p:cNvPr>
          <p:cNvSpPr/>
          <p:nvPr/>
        </p:nvSpPr>
        <p:spPr>
          <a:xfrm>
            <a:off x="1456255" y="2576538"/>
            <a:ext cx="1295400" cy="822178"/>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lang="en-US" sz="2400" b="1" dirty="0">
                <a:solidFill>
                  <a:schemeClr val="tx1"/>
                </a:solidFill>
              </a:rPr>
              <a:t>closed</a:t>
            </a:r>
          </a:p>
        </p:txBody>
      </p:sp>
      <p:sp>
        <p:nvSpPr>
          <p:cNvPr id="7" name="Oval 6">
            <a:extLst>
              <a:ext uri="{FF2B5EF4-FFF2-40B4-BE49-F238E27FC236}">
                <a16:creationId xmlns:a16="http://schemas.microsoft.com/office/drawing/2014/main" id="{8C9DE081-425A-2C4A-92DB-A698008A4D32}"/>
              </a:ext>
            </a:extLst>
          </p:cNvPr>
          <p:cNvSpPr/>
          <p:nvPr/>
        </p:nvSpPr>
        <p:spPr>
          <a:xfrm>
            <a:off x="2827855" y="1701075"/>
            <a:ext cx="1295400" cy="822178"/>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lang="en-US" sz="2400" b="1" dirty="0">
                <a:solidFill>
                  <a:schemeClr val="tx1"/>
                </a:solidFill>
              </a:rPr>
              <a:t>opening</a:t>
            </a:r>
          </a:p>
        </p:txBody>
      </p:sp>
      <p:sp>
        <p:nvSpPr>
          <p:cNvPr id="8" name="Oval 7">
            <a:extLst>
              <a:ext uri="{FF2B5EF4-FFF2-40B4-BE49-F238E27FC236}">
                <a16:creationId xmlns:a16="http://schemas.microsoft.com/office/drawing/2014/main" id="{075B1AA0-4B0D-6945-A0A2-105D9CDE7564}"/>
              </a:ext>
            </a:extLst>
          </p:cNvPr>
          <p:cNvSpPr/>
          <p:nvPr/>
        </p:nvSpPr>
        <p:spPr>
          <a:xfrm>
            <a:off x="4225672" y="2576538"/>
            <a:ext cx="1295400" cy="822178"/>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lang="en-US" sz="2400" b="1" dirty="0">
                <a:solidFill>
                  <a:schemeClr val="tx1"/>
                </a:solidFill>
              </a:rPr>
              <a:t>open</a:t>
            </a:r>
          </a:p>
        </p:txBody>
      </p:sp>
      <p:sp>
        <p:nvSpPr>
          <p:cNvPr id="9" name="Oval 8">
            <a:extLst>
              <a:ext uri="{FF2B5EF4-FFF2-40B4-BE49-F238E27FC236}">
                <a16:creationId xmlns:a16="http://schemas.microsoft.com/office/drawing/2014/main" id="{0A1FB3FC-F4C0-8848-8628-E0DE48EC7D80}"/>
              </a:ext>
            </a:extLst>
          </p:cNvPr>
          <p:cNvSpPr/>
          <p:nvPr/>
        </p:nvSpPr>
        <p:spPr>
          <a:xfrm>
            <a:off x="2827854" y="3483122"/>
            <a:ext cx="1295400" cy="822178"/>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lang="en-US" sz="2400" b="1" dirty="0">
                <a:solidFill>
                  <a:schemeClr val="tx1"/>
                </a:solidFill>
              </a:rPr>
              <a:t>closing</a:t>
            </a:r>
          </a:p>
        </p:txBody>
      </p:sp>
      <p:cxnSp>
        <p:nvCxnSpPr>
          <p:cNvPr id="11" name="Curved Connector 10">
            <a:extLst>
              <a:ext uri="{FF2B5EF4-FFF2-40B4-BE49-F238E27FC236}">
                <a16:creationId xmlns:a16="http://schemas.microsoft.com/office/drawing/2014/main" id="{C963C92D-5828-D54E-9348-8A5CD0827B7E}"/>
              </a:ext>
            </a:extLst>
          </p:cNvPr>
          <p:cNvCxnSpPr>
            <a:cxnSpLocks/>
            <a:stCxn id="6" idx="0"/>
            <a:endCxn id="7" idx="2"/>
          </p:cNvCxnSpPr>
          <p:nvPr/>
        </p:nvCxnSpPr>
        <p:spPr>
          <a:xfrm rot="5400000" flipH="1" flipV="1">
            <a:off x="2233718" y="1982401"/>
            <a:ext cx="464374" cy="723900"/>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1921AA2-60A2-CA48-BF18-2E0CE191CC8F}"/>
              </a:ext>
            </a:extLst>
          </p:cNvPr>
          <p:cNvSpPr txBox="1"/>
          <p:nvPr/>
        </p:nvSpPr>
        <p:spPr>
          <a:xfrm>
            <a:off x="1652312" y="1807554"/>
            <a:ext cx="966034" cy="400110"/>
          </a:xfrm>
          <a:prstGeom prst="rect">
            <a:avLst/>
          </a:prstGeom>
          <a:noFill/>
        </p:spPr>
        <p:txBody>
          <a:bodyPr wrap="none" rtlCol="0">
            <a:spAutoFit/>
          </a:bodyPr>
          <a:lstStyle/>
          <a:p>
            <a:r>
              <a:rPr lang="en-US" sz="2000" b="1" dirty="0"/>
              <a:t>pad=1</a:t>
            </a:r>
          </a:p>
        </p:txBody>
      </p:sp>
      <p:cxnSp>
        <p:nvCxnSpPr>
          <p:cNvPr id="14" name="Curved Connector 13">
            <a:extLst>
              <a:ext uri="{FF2B5EF4-FFF2-40B4-BE49-F238E27FC236}">
                <a16:creationId xmlns:a16="http://schemas.microsoft.com/office/drawing/2014/main" id="{F5E6129C-B45F-184C-90E4-C91F0BFC8BF8}"/>
              </a:ext>
            </a:extLst>
          </p:cNvPr>
          <p:cNvCxnSpPr>
            <a:cxnSpLocks/>
            <a:stCxn id="7" idx="6"/>
            <a:endCxn id="8" idx="0"/>
          </p:cNvCxnSpPr>
          <p:nvPr/>
        </p:nvCxnSpPr>
        <p:spPr>
          <a:xfrm>
            <a:off x="4123255" y="2112164"/>
            <a:ext cx="750117" cy="464374"/>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05FAB4F-8022-9848-BF81-8896EA5CF2CE}"/>
              </a:ext>
            </a:extLst>
          </p:cNvPr>
          <p:cNvSpPr txBox="1"/>
          <p:nvPr/>
        </p:nvSpPr>
        <p:spPr>
          <a:xfrm>
            <a:off x="4642870" y="3663035"/>
            <a:ext cx="966034" cy="400110"/>
          </a:xfrm>
          <a:prstGeom prst="rect">
            <a:avLst/>
          </a:prstGeom>
          <a:noFill/>
        </p:spPr>
        <p:txBody>
          <a:bodyPr wrap="none" rtlCol="0">
            <a:spAutoFit/>
          </a:bodyPr>
          <a:lstStyle/>
          <a:p>
            <a:r>
              <a:rPr lang="en-US" sz="2000" b="1" dirty="0"/>
              <a:t>pad=0</a:t>
            </a:r>
          </a:p>
        </p:txBody>
      </p:sp>
      <p:cxnSp>
        <p:nvCxnSpPr>
          <p:cNvPr id="17" name="Curved Connector 16">
            <a:extLst>
              <a:ext uri="{FF2B5EF4-FFF2-40B4-BE49-F238E27FC236}">
                <a16:creationId xmlns:a16="http://schemas.microsoft.com/office/drawing/2014/main" id="{9A8135A0-2CD4-884C-A87B-40DEAE678487}"/>
              </a:ext>
            </a:extLst>
          </p:cNvPr>
          <p:cNvCxnSpPr>
            <a:cxnSpLocks/>
            <a:stCxn id="8" idx="4"/>
            <a:endCxn id="9" idx="6"/>
          </p:cNvCxnSpPr>
          <p:nvPr/>
        </p:nvCxnSpPr>
        <p:spPr>
          <a:xfrm rot="5400000">
            <a:off x="4250566" y="3271404"/>
            <a:ext cx="495495" cy="750118"/>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a:extLst>
              <a:ext uri="{FF2B5EF4-FFF2-40B4-BE49-F238E27FC236}">
                <a16:creationId xmlns:a16="http://schemas.microsoft.com/office/drawing/2014/main" id="{43A7C5D9-9F6D-454B-AA69-86585F16E4FE}"/>
              </a:ext>
            </a:extLst>
          </p:cNvPr>
          <p:cNvCxnSpPr>
            <a:cxnSpLocks/>
            <a:stCxn id="9" idx="2"/>
            <a:endCxn id="6" idx="4"/>
          </p:cNvCxnSpPr>
          <p:nvPr/>
        </p:nvCxnSpPr>
        <p:spPr>
          <a:xfrm rot="10800000">
            <a:off x="2103956" y="3398717"/>
            <a:ext cx="723899" cy="495495"/>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C55EBC03-2E8A-E748-BE81-F888B1AA9A5A}"/>
              </a:ext>
            </a:extLst>
          </p:cNvPr>
          <p:cNvSpPr txBox="1"/>
          <p:nvPr/>
        </p:nvSpPr>
        <p:spPr>
          <a:xfrm>
            <a:off x="4458233" y="1796460"/>
            <a:ext cx="2008883" cy="400110"/>
          </a:xfrm>
          <a:prstGeom prst="rect">
            <a:avLst/>
          </a:prstGeom>
          <a:noFill/>
        </p:spPr>
        <p:txBody>
          <a:bodyPr wrap="none" rtlCol="0">
            <a:spAutoFit/>
          </a:bodyPr>
          <a:lstStyle/>
          <a:p>
            <a:r>
              <a:rPr lang="en-US" sz="2000" b="1" dirty="0" err="1"/>
              <a:t>open_sensor</a:t>
            </a:r>
            <a:r>
              <a:rPr lang="en-US" sz="2000" b="1" dirty="0"/>
              <a:t>=1</a:t>
            </a:r>
          </a:p>
        </p:txBody>
      </p:sp>
      <p:sp>
        <p:nvSpPr>
          <p:cNvPr id="67" name="TextBox 66">
            <a:extLst>
              <a:ext uri="{FF2B5EF4-FFF2-40B4-BE49-F238E27FC236}">
                <a16:creationId xmlns:a16="http://schemas.microsoft.com/office/drawing/2014/main" id="{8EC19BE7-7EBF-214B-86F2-7D4C660BE7BE}"/>
              </a:ext>
            </a:extLst>
          </p:cNvPr>
          <p:cNvSpPr txBox="1"/>
          <p:nvPr/>
        </p:nvSpPr>
        <p:spPr>
          <a:xfrm>
            <a:off x="451870" y="3820785"/>
            <a:ext cx="2161169" cy="400110"/>
          </a:xfrm>
          <a:prstGeom prst="rect">
            <a:avLst/>
          </a:prstGeom>
          <a:noFill/>
        </p:spPr>
        <p:txBody>
          <a:bodyPr wrap="none" rtlCol="0">
            <a:spAutoFit/>
          </a:bodyPr>
          <a:lstStyle/>
          <a:p>
            <a:r>
              <a:rPr lang="en-US" sz="2000" b="1" dirty="0" err="1"/>
              <a:t>closed_sensor</a:t>
            </a:r>
            <a:r>
              <a:rPr lang="en-US" sz="2000" b="1" dirty="0"/>
              <a:t>=1</a:t>
            </a:r>
          </a:p>
        </p:txBody>
      </p:sp>
      <p:cxnSp>
        <p:nvCxnSpPr>
          <p:cNvPr id="68" name="Curved Connector 67">
            <a:extLst>
              <a:ext uri="{FF2B5EF4-FFF2-40B4-BE49-F238E27FC236}">
                <a16:creationId xmlns:a16="http://schemas.microsoft.com/office/drawing/2014/main" id="{82EB2B95-E5CD-584F-9E11-EC611CE7D8BB}"/>
              </a:ext>
            </a:extLst>
          </p:cNvPr>
          <p:cNvCxnSpPr>
            <a:cxnSpLocks/>
            <a:stCxn id="6" idx="1"/>
            <a:endCxn id="6" idx="3"/>
          </p:cNvCxnSpPr>
          <p:nvPr/>
        </p:nvCxnSpPr>
        <p:spPr>
          <a:xfrm rot="16200000" flipH="1">
            <a:off x="1355278" y="2987627"/>
            <a:ext cx="581368" cy="12700"/>
          </a:xfrm>
          <a:prstGeom prst="curvedConnector5">
            <a:avLst>
              <a:gd name="adj1" fmla="val -39321"/>
              <a:gd name="adj2" fmla="val -3763669"/>
              <a:gd name="adj3" fmla="val 13932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A029AA8D-34DC-4748-AF59-A488C18C7131}"/>
              </a:ext>
            </a:extLst>
          </p:cNvPr>
          <p:cNvSpPr txBox="1"/>
          <p:nvPr/>
        </p:nvSpPr>
        <p:spPr>
          <a:xfrm>
            <a:off x="203596" y="2744720"/>
            <a:ext cx="925061" cy="400110"/>
          </a:xfrm>
          <a:prstGeom prst="rect">
            <a:avLst/>
          </a:prstGeom>
          <a:noFill/>
        </p:spPr>
        <p:txBody>
          <a:bodyPr wrap="none" rtlCol="0">
            <a:spAutoFit/>
          </a:bodyPr>
          <a:lstStyle/>
          <a:p>
            <a:pPr algn="ctr"/>
            <a:r>
              <a:rPr lang="en-US" sz="2000" i="1" dirty="0"/>
              <a:t>pad=0</a:t>
            </a:r>
          </a:p>
        </p:txBody>
      </p:sp>
      <p:cxnSp>
        <p:nvCxnSpPr>
          <p:cNvPr id="76" name="Curved Connector 75">
            <a:extLst>
              <a:ext uri="{FF2B5EF4-FFF2-40B4-BE49-F238E27FC236}">
                <a16:creationId xmlns:a16="http://schemas.microsoft.com/office/drawing/2014/main" id="{9641326A-F2C8-6E44-8BB7-54B5FD49B0B4}"/>
              </a:ext>
            </a:extLst>
          </p:cNvPr>
          <p:cNvCxnSpPr>
            <a:cxnSpLocks/>
            <a:stCxn id="7" idx="7"/>
            <a:endCxn id="7" idx="1"/>
          </p:cNvCxnSpPr>
          <p:nvPr/>
        </p:nvCxnSpPr>
        <p:spPr>
          <a:xfrm rot="16200000" flipV="1">
            <a:off x="3475555" y="1363487"/>
            <a:ext cx="12700" cy="915986"/>
          </a:xfrm>
          <a:prstGeom prst="curvedConnector3">
            <a:avLst>
              <a:gd name="adj1" fmla="val 274807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60775661-04DF-674A-BD3C-C958BEF9D1CB}"/>
              </a:ext>
            </a:extLst>
          </p:cNvPr>
          <p:cNvSpPr txBox="1"/>
          <p:nvPr/>
        </p:nvSpPr>
        <p:spPr>
          <a:xfrm>
            <a:off x="2515383" y="995918"/>
            <a:ext cx="1844158" cy="400110"/>
          </a:xfrm>
          <a:prstGeom prst="rect">
            <a:avLst/>
          </a:prstGeom>
          <a:noFill/>
        </p:spPr>
        <p:txBody>
          <a:bodyPr wrap="none" rtlCol="0">
            <a:spAutoFit/>
          </a:bodyPr>
          <a:lstStyle/>
          <a:p>
            <a:pPr algn="ctr"/>
            <a:r>
              <a:rPr lang="en-US" sz="2000" i="1" dirty="0" err="1"/>
              <a:t>open_sensor</a:t>
            </a:r>
            <a:r>
              <a:rPr lang="en-US" sz="2000" i="1" dirty="0"/>
              <a:t>=0</a:t>
            </a:r>
          </a:p>
        </p:txBody>
      </p:sp>
      <p:cxnSp>
        <p:nvCxnSpPr>
          <p:cNvPr id="81" name="Curved Connector 80">
            <a:extLst>
              <a:ext uri="{FF2B5EF4-FFF2-40B4-BE49-F238E27FC236}">
                <a16:creationId xmlns:a16="http://schemas.microsoft.com/office/drawing/2014/main" id="{ECF15053-00DE-3F4E-851D-DC38C248E3E8}"/>
              </a:ext>
            </a:extLst>
          </p:cNvPr>
          <p:cNvCxnSpPr>
            <a:cxnSpLocks/>
            <a:stCxn id="8" idx="5"/>
            <a:endCxn id="8" idx="7"/>
          </p:cNvCxnSpPr>
          <p:nvPr/>
        </p:nvCxnSpPr>
        <p:spPr>
          <a:xfrm rot="5400000" flipH="1">
            <a:off x="5040681" y="2987627"/>
            <a:ext cx="581368" cy="12700"/>
          </a:xfrm>
          <a:prstGeom prst="curvedConnector5">
            <a:avLst>
              <a:gd name="adj1" fmla="val -39321"/>
              <a:gd name="adj2" fmla="val -3478520"/>
              <a:gd name="adj3" fmla="val 13932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C8E966C9-ADEE-1B40-94FF-0DE4201FABC9}"/>
              </a:ext>
            </a:extLst>
          </p:cNvPr>
          <p:cNvSpPr txBox="1"/>
          <p:nvPr/>
        </p:nvSpPr>
        <p:spPr>
          <a:xfrm>
            <a:off x="5856739" y="2765520"/>
            <a:ext cx="925061" cy="400110"/>
          </a:xfrm>
          <a:prstGeom prst="rect">
            <a:avLst/>
          </a:prstGeom>
          <a:noFill/>
        </p:spPr>
        <p:txBody>
          <a:bodyPr wrap="none" rtlCol="0">
            <a:spAutoFit/>
          </a:bodyPr>
          <a:lstStyle/>
          <a:p>
            <a:pPr algn="ctr"/>
            <a:r>
              <a:rPr lang="en-US" sz="2000" i="1" dirty="0"/>
              <a:t>pad=1</a:t>
            </a:r>
          </a:p>
        </p:txBody>
      </p:sp>
      <p:cxnSp>
        <p:nvCxnSpPr>
          <p:cNvPr id="90" name="Curved Connector 89">
            <a:extLst>
              <a:ext uri="{FF2B5EF4-FFF2-40B4-BE49-F238E27FC236}">
                <a16:creationId xmlns:a16="http://schemas.microsoft.com/office/drawing/2014/main" id="{449B3445-7C67-CD42-8815-1466BA864E2E}"/>
              </a:ext>
            </a:extLst>
          </p:cNvPr>
          <p:cNvCxnSpPr>
            <a:cxnSpLocks/>
            <a:stCxn id="9" idx="3"/>
            <a:endCxn id="9" idx="5"/>
          </p:cNvCxnSpPr>
          <p:nvPr/>
        </p:nvCxnSpPr>
        <p:spPr>
          <a:xfrm rot="16200000" flipH="1">
            <a:off x="3475554" y="3726902"/>
            <a:ext cx="12700" cy="915986"/>
          </a:xfrm>
          <a:prstGeom prst="curvedConnector3">
            <a:avLst>
              <a:gd name="adj1" fmla="val 3389654"/>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46BA668A-6E4F-624B-B555-9A8DCBEFCC89}"/>
              </a:ext>
            </a:extLst>
          </p:cNvPr>
          <p:cNvSpPr txBox="1"/>
          <p:nvPr/>
        </p:nvSpPr>
        <p:spPr>
          <a:xfrm>
            <a:off x="2449307" y="4642963"/>
            <a:ext cx="1976310" cy="400110"/>
          </a:xfrm>
          <a:prstGeom prst="rect">
            <a:avLst/>
          </a:prstGeom>
          <a:noFill/>
        </p:spPr>
        <p:txBody>
          <a:bodyPr wrap="none" rtlCol="0">
            <a:spAutoFit/>
          </a:bodyPr>
          <a:lstStyle/>
          <a:p>
            <a:pPr algn="ctr"/>
            <a:r>
              <a:rPr lang="en-US" sz="2000" i="1" dirty="0" err="1"/>
              <a:t>closed_sensor</a:t>
            </a:r>
            <a:r>
              <a:rPr lang="en-US" sz="2000" i="1" dirty="0"/>
              <a:t>=0</a:t>
            </a:r>
          </a:p>
        </p:txBody>
      </p:sp>
      <p:sp>
        <p:nvSpPr>
          <p:cNvPr id="109" name="TextBox 108">
            <a:extLst>
              <a:ext uri="{FF2B5EF4-FFF2-40B4-BE49-F238E27FC236}">
                <a16:creationId xmlns:a16="http://schemas.microsoft.com/office/drawing/2014/main" id="{7CEF2A85-381E-4A4A-8CEF-A86B760E4655}"/>
              </a:ext>
            </a:extLst>
          </p:cNvPr>
          <p:cNvSpPr txBox="1"/>
          <p:nvPr/>
        </p:nvSpPr>
        <p:spPr>
          <a:xfrm>
            <a:off x="6319269" y="930722"/>
            <a:ext cx="2758289" cy="1107996"/>
          </a:xfrm>
          <a:prstGeom prst="rect">
            <a:avLst/>
          </a:prstGeom>
          <a:noFill/>
        </p:spPr>
        <p:txBody>
          <a:bodyPr wrap="square" rtlCol="0">
            <a:spAutoFit/>
          </a:bodyPr>
          <a:lstStyle/>
          <a:p>
            <a:pPr algn="ctr"/>
            <a:r>
              <a:rPr lang="en-US" sz="2200" dirty="0"/>
              <a:t>we should also make transitions for when to </a:t>
            </a:r>
            <a:r>
              <a:rPr lang="en-US" sz="2200" i="1" dirty="0"/>
              <a:t>stay</a:t>
            </a:r>
            <a:r>
              <a:rPr lang="en-US" sz="2200" dirty="0"/>
              <a:t> in a state.</a:t>
            </a:r>
          </a:p>
        </p:txBody>
      </p:sp>
      <p:sp>
        <p:nvSpPr>
          <p:cNvPr id="110" name="TextBox 109">
            <a:extLst>
              <a:ext uri="{FF2B5EF4-FFF2-40B4-BE49-F238E27FC236}">
                <a16:creationId xmlns:a16="http://schemas.microsoft.com/office/drawing/2014/main" id="{4EFCBD91-4701-9E40-84FA-39999757199D}"/>
              </a:ext>
            </a:extLst>
          </p:cNvPr>
          <p:cNvSpPr txBox="1"/>
          <p:nvPr/>
        </p:nvSpPr>
        <p:spPr>
          <a:xfrm>
            <a:off x="5020748" y="3967666"/>
            <a:ext cx="3891531" cy="1107996"/>
          </a:xfrm>
          <a:prstGeom prst="rect">
            <a:avLst/>
          </a:prstGeom>
          <a:noFill/>
        </p:spPr>
        <p:txBody>
          <a:bodyPr wrap="square" rtlCol="0">
            <a:spAutoFit/>
          </a:bodyPr>
          <a:lstStyle/>
          <a:p>
            <a:pPr algn="ctr"/>
            <a:r>
              <a:rPr lang="en-US" sz="2200" dirty="0"/>
              <a:t>but we can make it smarter, too. what if someone steps on the pad </a:t>
            </a:r>
            <a:r>
              <a:rPr lang="en-US" sz="2200" b="1" dirty="0"/>
              <a:t>while it's closing?</a:t>
            </a:r>
          </a:p>
        </p:txBody>
      </p:sp>
      <p:cxnSp>
        <p:nvCxnSpPr>
          <p:cNvPr id="112" name="Straight Arrow Connector 111">
            <a:extLst>
              <a:ext uri="{FF2B5EF4-FFF2-40B4-BE49-F238E27FC236}">
                <a16:creationId xmlns:a16="http://schemas.microsoft.com/office/drawing/2014/main" id="{27175664-252C-1D4C-9526-296F39C13C64}"/>
              </a:ext>
            </a:extLst>
          </p:cNvPr>
          <p:cNvCxnSpPr>
            <a:stCxn id="9" idx="0"/>
            <a:endCxn id="7" idx="4"/>
          </p:cNvCxnSpPr>
          <p:nvPr/>
        </p:nvCxnSpPr>
        <p:spPr>
          <a:xfrm flipV="1">
            <a:off x="3475554" y="2523253"/>
            <a:ext cx="1" cy="9598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7259A2FB-BA7C-574F-988B-6CA7ECD9A618}"/>
              </a:ext>
            </a:extLst>
          </p:cNvPr>
          <p:cNvSpPr txBox="1"/>
          <p:nvPr/>
        </p:nvSpPr>
        <p:spPr>
          <a:xfrm>
            <a:off x="3444181" y="3108809"/>
            <a:ext cx="966034" cy="400110"/>
          </a:xfrm>
          <a:prstGeom prst="rect">
            <a:avLst/>
          </a:prstGeom>
          <a:noFill/>
        </p:spPr>
        <p:txBody>
          <a:bodyPr wrap="none" rtlCol="0">
            <a:spAutoFit/>
          </a:bodyPr>
          <a:lstStyle/>
          <a:p>
            <a:r>
              <a:rPr lang="en-US" sz="2000" b="1" dirty="0"/>
              <a:t>pad=1</a:t>
            </a:r>
          </a:p>
        </p:txBody>
      </p:sp>
      <p:sp>
        <p:nvSpPr>
          <p:cNvPr id="114" name="TextBox 113">
            <a:extLst>
              <a:ext uri="{FF2B5EF4-FFF2-40B4-BE49-F238E27FC236}">
                <a16:creationId xmlns:a16="http://schemas.microsoft.com/office/drawing/2014/main" id="{61DC1C0B-1206-8849-AAFA-40C03521FA50}"/>
              </a:ext>
            </a:extLst>
          </p:cNvPr>
          <p:cNvSpPr txBox="1"/>
          <p:nvPr/>
        </p:nvSpPr>
        <p:spPr>
          <a:xfrm>
            <a:off x="2671162" y="4939996"/>
            <a:ext cx="1532599" cy="400110"/>
          </a:xfrm>
          <a:prstGeom prst="rect">
            <a:avLst/>
          </a:prstGeom>
          <a:noFill/>
        </p:spPr>
        <p:txBody>
          <a:bodyPr wrap="none" rtlCol="0">
            <a:spAutoFit/>
          </a:bodyPr>
          <a:lstStyle/>
          <a:p>
            <a:r>
              <a:rPr lang="en-US" sz="2000" i="1" dirty="0"/>
              <a:t>AND pad=0</a:t>
            </a:r>
          </a:p>
        </p:txBody>
      </p:sp>
    </p:spTree>
    <p:extLst>
      <p:ext uri="{BB962C8B-B14F-4D97-AF65-F5344CB8AC3E}">
        <p14:creationId xmlns:p14="http://schemas.microsoft.com/office/powerpoint/2010/main" val="4088275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1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1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p:bldP spid="15" grpId="0"/>
      <p:bldP spid="66" grpId="0"/>
      <p:bldP spid="67" grpId="0"/>
      <p:bldP spid="75" grpId="0"/>
      <p:bldP spid="80" grpId="0"/>
      <p:bldP spid="89" grpId="0"/>
      <p:bldP spid="108" grpId="0"/>
      <p:bldP spid="109" grpId="0"/>
      <p:bldP spid="110" grpId="0"/>
      <p:bldP spid="113" grpId="0"/>
      <p:bldP spid="1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3613-C05A-8A49-A0FE-F4AA442EEE93}"/>
              </a:ext>
            </a:extLst>
          </p:cNvPr>
          <p:cNvSpPr>
            <a:spLocks noGrp="1"/>
          </p:cNvSpPr>
          <p:nvPr>
            <p:ph type="title"/>
          </p:nvPr>
        </p:nvSpPr>
        <p:spPr/>
        <p:txBody>
          <a:bodyPr/>
          <a:lstStyle/>
          <a:p>
            <a:r>
              <a:rPr lang="en-US" dirty="0"/>
              <a:t>It's getting cluttered</a:t>
            </a:r>
          </a:p>
        </p:txBody>
      </p:sp>
      <p:sp>
        <p:nvSpPr>
          <p:cNvPr id="3" name="Content Placeholder 2">
            <a:extLst>
              <a:ext uri="{FF2B5EF4-FFF2-40B4-BE49-F238E27FC236}">
                <a16:creationId xmlns:a16="http://schemas.microsoft.com/office/drawing/2014/main" id="{E4960A4D-AD7F-944B-9295-5DA053750412}"/>
              </a:ext>
            </a:extLst>
          </p:cNvPr>
          <p:cNvSpPr>
            <a:spLocks noGrp="1"/>
          </p:cNvSpPr>
          <p:nvPr>
            <p:ph idx="1"/>
          </p:nvPr>
        </p:nvSpPr>
        <p:spPr>
          <a:xfrm>
            <a:off x="152400" y="495301"/>
            <a:ext cx="8991600" cy="838199"/>
          </a:xfrm>
        </p:spPr>
        <p:txBody>
          <a:bodyPr/>
          <a:lstStyle/>
          <a:p>
            <a:r>
              <a:rPr lang="en-US" dirty="0"/>
              <a:t>a </a:t>
            </a:r>
            <a:r>
              <a:rPr lang="en-US" b="1" dirty="0"/>
              <a:t>state transition table </a:t>
            </a:r>
            <a:r>
              <a:rPr lang="en-US" dirty="0"/>
              <a:t>is the sequential version of a truth table.</a:t>
            </a:r>
          </a:p>
          <a:p>
            <a:r>
              <a:rPr lang="en-US" dirty="0"/>
              <a:t>it encodes the </a:t>
            </a:r>
            <a:r>
              <a:rPr lang="en-US" b="1" dirty="0">
                <a:solidFill>
                  <a:srgbClr val="FF0000"/>
                </a:solidFill>
              </a:rPr>
              <a:t>same information as a state transition diagram.</a:t>
            </a:r>
            <a:endParaRPr lang="en-US" dirty="0">
              <a:solidFill>
                <a:srgbClr val="FF0000"/>
              </a:solidFill>
            </a:endParaRPr>
          </a:p>
        </p:txBody>
      </p:sp>
      <p:sp>
        <p:nvSpPr>
          <p:cNvPr id="4" name="Footer Placeholder 3">
            <a:extLst>
              <a:ext uri="{FF2B5EF4-FFF2-40B4-BE49-F238E27FC236}">
                <a16:creationId xmlns:a16="http://schemas.microsoft.com/office/drawing/2014/main" id="{654A1698-475F-374A-A01F-026FFDAA6237}"/>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9AF6BFD8-324C-094B-8BD9-77253D248230}"/>
              </a:ext>
            </a:extLst>
          </p:cNvPr>
          <p:cNvSpPr>
            <a:spLocks noGrp="1"/>
          </p:cNvSpPr>
          <p:nvPr>
            <p:ph type="sldNum" sz="quarter" idx="12"/>
          </p:nvPr>
        </p:nvSpPr>
        <p:spPr/>
        <p:txBody>
          <a:bodyPr/>
          <a:lstStyle/>
          <a:p>
            <a:fld id="{3552B95B-556F-44BD-91A5-D80C1B9E2BB3}" type="slidenum">
              <a:rPr lang="en-US" smtClean="0"/>
              <a:pPr/>
              <a:t>8</a:t>
            </a:fld>
            <a:endParaRPr lang="en-US"/>
          </a:p>
        </p:txBody>
      </p:sp>
      <p:graphicFrame>
        <p:nvGraphicFramePr>
          <p:cNvPr id="34" name="Table 33">
            <a:extLst>
              <a:ext uri="{FF2B5EF4-FFF2-40B4-BE49-F238E27FC236}">
                <a16:creationId xmlns:a16="http://schemas.microsoft.com/office/drawing/2014/main" id="{F4E6EEB2-FB28-E044-A6FC-3CA6E3CC8718}"/>
              </a:ext>
            </a:extLst>
          </p:cNvPr>
          <p:cNvGraphicFramePr>
            <a:graphicFrameLocks noGrp="1"/>
          </p:cNvGraphicFramePr>
          <p:nvPr>
            <p:extLst>
              <p:ext uri="{D42A27DB-BD31-4B8C-83A1-F6EECF244321}">
                <p14:modId xmlns:p14="http://schemas.microsoft.com/office/powerpoint/2010/main" val="2723636332"/>
              </p:ext>
            </p:extLst>
          </p:nvPr>
        </p:nvGraphicFramePr>
        <p:xfrm>
          <a:off x="3229064" y="2781300"/>
          <a:ext cx="2048934" cy="2346960"/>
        </p:xfrm>
        <a:graphic>
          <a:graphicData uri="http://schemas.openxmlformats.org/drawingml/2006/table">
            <a:tbl>
              <a:tblPr firstRow="1" lastCol="1" bandRow="1">
                <a:tableStyleId>{00A15C55-8517-42AA-B614-E9B94910E393}</a:tableStyleId>
              </a:tblPr>
              <a:tblGrid>
                <a:gridCol w="1024467">
                  <a:extLst>
                    <a:ext uri="{9D8B030D-6E8A-4147-A177-3AD203B41FA5}">
                      <a16:colId xmlns:a16="http://schemas.microsoft.com/office/drawing/2014/main" val="2230085109"/>
                    </a:ext>
                  </a:extLst>
                </a:gridCol>
                <a:gridCol w="1024467">
                  <a:extLst>
                    <a:ext uri="{9D8B030D-6E8A-4147-A177-3AD203B41FA5}">
                      <a16:colId xmlns:a16="http://schemas.microsoft.com/office/drawing/2014/main" val="19137607"/>
                    </a:ext>
                  </a:extLst>
                </a:gridCol>
              </a:tblGrid>
              <a:tr h="353907">
                <a:tc>
                  <a:txBody>
                    <a:bodyPr/>
                    <a:lstStyle/>
                    <a:p>
                      <a:pPr algn="ctr"/>
                      <a:r>
                        <a:rPr lang="en-US" sz="2800" dirty="0"/>
                        <a:t>S</a:t>
                      </a:r>
                      <a:r>
                        <a:rPr lang="en-US" sz="2800" i="1" baseline="-25000" dirty="0"/>
                        <a:t>n</a:t>
                      </a:r>
                    </a:p>
                  </a:txBody>
                  <a:tcPr/>
                </a:tc>
                <a:tc>
                  <a:txBody>
                    <a:bodyPr/>
                    <a:lstStyle/>
                    <a:p>
                      <a:pPr algn="ctr"/>
                      <a:r>
                        <a:rPr lang="en-US" sz="2800" dirty="0"/>
                        <a:t>S</a:t>
                      </a:r>
                      <a:r>
                        <a:rPr lang="en-US" sz="2800" i="1" baseline="-25000" dirty="0"/>
                        <a:t>n+1</a:t>
                      </a:r>
                    </a:p>
                  </a:txBody>
                  <a:tcPr/>
                </a:tc>
                <a:extLst>
                  <a:ext uri="{0D108BD9-81ED-4DB2-BD59-A6C34878D82A}">
                    <a16:rowId xmlns:a16="http://schemas.microsoft.com/office/drawing/2014/main" val="1904232175"/>
                  </a:ext>
                </a:extLst>
              </a:tr>
              <a:tr h="353907">
                <a:tc>
                  <a:txBody>
                    <a:bodyPr/>
                    <a:lstStyle/>
                    <a:p>
                      <a:pPr algn="ctr"/>
                      <a:r>
                        <a:rPr lang="en-US" sz="2400" b="1" dirty="0">
                          <a:latin typeface="Consolas" panose="020B0609020204030204" pitchFamily="49" charset="0"/>
                          <a:cs typeface="Consolas" panose="020B0609020204030204" pitchFamily="49" charset="0"/>
                        </a:rPr>
                        <a:t>off</a:t>
                      </a:r>
                    </a:p>
                  </a:txBody>
                  <a:tcPr/>
                </a:tc>
                <a:tc>
                  <a:txBody>
                    <a:bodyPr/>
                    <a:lstStyle/>
                    <a:p>
                      <a:pPr algn="ctr"/>
                      <a:r>
                        <a:rPr lang="en-US" sz="2400" b="1" dirty="0">
                          <a:latin typeface="Consolas" panose="020B0609020204030204" pitchFamily="49" charset="0"/>
                          <a:cs typeface="Consolas" panose="020B0609020204030204" pitchFamily="49" charset="0"/>
                        </a:rPr>
                        <a:t>high</a:t>
                      </a:r>
                    </a:p>
                  </a:txBody>
                  <a:tcPr/>
                </a:tc>
                <a:extLst>
                  <a:ext uri="{0D108BD9-81ED-4DB2-BD59-A6C34878D82A}">
                    <a16:rowId xmlns:a16="http://schemas.microsoft.com/office/drawing/2014/main" val="1197370232"/>
                  </a:ext>
                </a:extLst>
              </a:tr>
              <a:tr h="353907">
                <a:tc>
                  <a:txBody>
                    <a:bodyPr/>
                    <a:lstStyle/>
                    <a:p>
                      <a:pPr algn="ctr"/>
                      <a:r>
                        <a:rPr lang="en-US" sz="2400" b="1" dirty="0">
                          <a:latin typeface="Consolas" panose="020B0609020204030204" pitchFamily="49" charset="0"/>
                          <a:cs typeface="Consolas" panose="020B0609020204030204" pitchFamily="49" charset="0"/>
                        </a:rPr>
                        <a:t>high</a:t>
                      </a:r>
                    </a:p>
                  </a:txBody>
                  <a:tcPr/>
                </a:tc>
                <a:tc>
                  <a:txBody>
                    <a:bodyPr/>
                    <a:lstStyle/>
                    <a:p>
                      <a:pPr algn="ctr"/>
                      <a:r>
                        <a:rPr lang="en-US" sz="2400" b="1" dirty="0">
                          <a:latin typeface="Consolas" panose="020B0609020204030204" pitchFamily="49" charset="0"/>
                          <a:cs typeface="Consolas" panose="020B0609020204030204" pitchFamily="49" charset="0"/>
                        </a:rPr>
                        <a:t>med</a:t>
                      </a:r>
                    </a:p>
                  </a:txBody>
                  <a:tcPr/>
                </a:tc>
                <a:extLst>
                  <a:ext uri="{0D108BD9-81ED-4DB2-BD59-A6C34878D82A}">
                    <a16:rowId xmlns:a16="http://schemas.microsoft.com/office/drawing/2014/main" val="1226459934"/>
                  </a:ext>
                </a:extLst>
              </a:tr>
              <a:tr h="353907">
                <a:tc>
                  <a:txBody>
                    <a:bodyPr/>
                    <a:lstStyle/>
                    <a:p>
                      <a:pPr algn="ctr"/>
                      <a:r>
                        <a:rPr lang="en-US" sz="2400" b="1" dirty="0">
                          <a:latin typeface="Consolas" panose="020B0609020204030204" pitchFamily="49" charset="0"/>
                          <a:cs typeface="Consolas" panose="020B0609020204030204" pitchFamily="49" charset="0"/>
                        </a:rPr>
                        <a:t>med</a:t>
                      </a:r>
                    </a:p>
                  </a:txBody>
                  <a:tcPr/>
                </a:tc>
                <a:tc>
                  <a:txBody>
                    <a:bodyPr/>
                    <a:lstStyle/>
                    <a:p>
                      <a:pPr algn="ctr"/>
                      <a:r>
                        <a:rPr lang="en-US" sz="2400" b="1" dirty="0">
                          <a:latin typeface="Consolas" panose="020B0609020204030204" pitchFamily="49" charset="0"/>
                          <a:cs typeface="Consolas" panose="020B0609020204030204" pitchFamily="49" charset="0"/>
                        </a:rPr>
                        <a:t>low</a:t>
                      </a:r>
                    </a:p>
                  </a:txBody>
                  <a:tcPr/>
                </a:tc>
                <a:extLst>
                  <a:ext uri="{0D108BD9-81ED-4DB2-BD59-A6C34878D82A}">
                    <a16:rowId xmlns:a16="http://schemas.microsoft.com/office/drawing/2014/main" val="3377846372"/>
                  </a:ext>
                </a:extLst>
              </a:tr>
              <a:tr h="353907">
                <a:tc>
                  <a:txBody>
                    <a:bodyPr/>
                    <a:lstStyle/>
                    <a:p>
                      <a:pPr algn="ctr"/>
                      <a:r>
                        <a:rPr lang="en-US" sz="2400" b="1" dirty="0">
                          <a:latin typeface="Consolas" panose="020B0609020204030204" pitchFamily="49" charset="0"/>
                          <a:cs typeface="Consolas" panose="020B0609020204030204" pitchFamily="49" charset="0"/>
                        </a:rPr>
                        <a:t>low</a:t>
                      </a:r>
                    </a:p>
                  </a:txBody>
                  <a:tcPr/>
                </a:tc>
                <a:tc>
                  <a:txBody>
                    <a:bodyPr/>
                    <a:lstStyle/>
                    <a:p>
                      <a:pPr algn="ctr"/>
                      <a:r>
                        <a:rPr lang="en-US" sz="2400" b="1" dirty="0">
                          <a:latin typeface="Consolas" panose="020B0609020204030204" pitchFamily="49" charset="0"/>
                          <a:cs typeface="Consolas" panose="020B0609020204030204" pitchFamily="49" charset="0"/>
                        </a:rPr>
                        <a:t>off</a:t>
                      </a:r>
                    </a:p>
                  </a:txBody>
                  <a:tcPr/>
                </a:tc>
                <a:extLst>
                  <a:ext uri="{0D108BD9-81ED-4DB2-BD59-A6C34878D82A}">
                    <a16:rowId xmlns:a16="http://schemas.microsoft.com/office/drawing/2014/main" val="2200775016"/>
                  </a:ext>
                </a:extLst>
              </a:tr>
            </a:tbl>
          </a:graphicData>
        </a:graphic>
      </p:graphicFrame>
      <p:grpSp>
        <p:nvGrpSpPr>
          <p:cNvPr id="51" name="Group 50">
            <a:extLst>
              <a:ext uri="{FF2B5EF4-FFF2-40B4-BE49-F238E27FC236}">
                <a16:creationId xmlns:a16="http://schemas.microsoft.com/office/drawing/2014/main" id="{74CD9FBD-0415-4049-BDA5-CBCF2ABC734D}"/>
              </a:ext>
            </a:extLst>
          </p:cNvPr>
          <p:cNvGrpSpPr/>
          <p:nvPr/>
        </p:nvGrpSpPr>
        <p:grpSpPr>
          <a:xfrm>
            <a:off x="2286000" y="1507210"/>
            <a:ext cx="4419600" cy="740690"/>
            <a:chOff x="990600" y="2419410"/>
            <a:chExt cx="6858000" cy="1149348"/>
          </a:xfrm>
        </p:grpSpPr>
        <p:sp>
          <p:nvSpPr>
            <p:cNvPr id="35" name="Oval 34">
              <a:extLst>
                <a:ext uri="{FF2B5EF4-FFF2-40B4-BE49-F238E27FC236}">
                  <a16:creationId xmlns:a16="http://schemas.microsoft.com/office/drawing/2014/main" id="{F734B7AA-2FF7-5044-83E0-EDE4AD327F34}"/>
                </a:ext>
              </a:extLst>
            </p:cNvPr>
            <p:cNvSpPr/>
            <p:nvPr/>
          </p:nvSpPr>
          <p:spPr>
            <a:xfrm>
              <a:off x="990600" y="2419410"/>
              <a:ext cx="1143000" cy="11430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lang="en-US" sz="2000" b="1" dirty="0">
                  <a:solidFill>
                    <a:schemeClr val="tx1"/>
                  </a:solidFill>
                </a:rPr>
                <a:t>off</a:t>
              </a:r>
            </a:p>
          </p:txBody>
        </p:sp>
        <p:sp>
          <p:nvSpPr>
            <p:cNvPr id="36" name="Oval 35">
              <a:extLst>
                <a:ext uri="{FF2B5EF4-FFF2-40B4-BE49-F238E27FC236}">
                  <a16:creationId xmlns:a16="http://schemas.microsoft.com/office/drawing/2014/main" id="{84D00273-8B89-0549-A724-B4A0CACD21FB}"/>
                </a:ext>
              </a:extLst>
            </p:cNvPr>
            <p:cNvSpPr/>
            <p:nvPr/>
          </p:nvSpPr>
          <p:spPr>
            <a:xfrm>
              <a:off x="2895600" y="2419410"/>
              <a:ext cx="1143000" cy="11430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lang="en-US" sz="2000" b="1" dirty="0">
                  <a:solidFill>
                    <a:schemeClr val="tx1"/>
                  </a:solidFill>
                </a:rPr>
                <a:t>high</a:t>
              </a:r>
            </a:p>
          </p:txBody>
        </p:sp>
        <p:sp>
          <p:nvSpPr>
            <p:cNvPr id="37" name="Oval 36">
              <a:extLst>
                <a:ext uri="{FF2B5EF4-FFF2-40B4-BE49-F238E27FC236}">
                  <a16:creationId xmlns:a16="http://schemas.microsoft.com/office/drawing/2014/main" id="{5F2F93E7-9412-364C-8E15-F828E3BF8C80}"/>
                </a:ext>
              </a:extLst>
            </p:cNvPr>
            <p:cNvSpPr/>
            <p:nvPr/>
          </p:nvSpPr>
          <p:spPr>
            <a:xfrm>
              <a:off x="4800600" y="2419410"/>
              <a:ext cx="1143000" cy="11430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lang="en-US" sz="2000" b="1" dirty="0">
                  <a:solidFill>
                    <a:schemeClr val="tx1"/>
                  </a:solidFill>
                </a:rPr>
                <a:t>med</a:t>
              </a:r>
            </a:p>
          </p:txBody>
        </p:sp>
        <p:sp>
          <p:nvSpPr>
            <p:cNvPr id="38" name="Oval 37">
              <a:extLst>
                <a:ext uri="{FF2B5EF4-FFF2-40B4-BE49-F238E27FC236}">
                  <a16:creationId xmlns:a16="http://schemas.microsoft.com/office/drawing/2014/main" id="{335B5282-D20B-5942-B8BF-56A3023ED3EA}"/>
                </a:ext>
              </a:extLst>
            </p:cNvPr>
            <p:cNvSpPr/>
            <p:nvPr/>
          </p:nvSpPr>
          <p:spPr>
            <a:xfrm>
              <a:off x="6705600" y="2419410"/>
              <a:ext cx="1143000" cy="11430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lang="en-US" sz="2000" b="1" dirty="0">
                  <a:solidFill>
                    <a:schemeClr val="tx1"/>
                  </a:solidFill>
                </a:rPr>
                <a:t>low</a:t>
              </a:r>
            </a:p>
          </p:txBody>
        </p:sp>
        <p:cxnSp>
          <p:nvCxnSpPr>
            <p:cNvPr id="40" name="Curved Connector 39">
              <a:extLst>
                <a:ext uri="{FF2B5EF4-FFF2-40B4-BE49-F238E27FC236}">
                  <a16:creationId xmlns:a16="http://schemas.microsoft.com/office/drawing/2014/main" id="{2D53DA9E-9A2C-6D47-AB1E-5DAB18BDF052}"/>
                </a:ext>
              </a:extLst>
            </p:cNvPr>
            <p:cNvCxnSpPr>
              <a:stCxn id="35" idx="7"/>
              <a:endCxn id="36" idx="1"/>
            </p:cNvCxnSpPr>
            <p:nvPr/>
          </p:nvCxnSpPr>
          <p:spPr>
            <a:xfrm rot="5400000" flipH="1" flipV="1">
              <a:off x="2514599" y="2038410"/>
              <a:ext cx="12699" cy="1096776"/>
            </a:xfrm>
            <a:prstGeom prst="curvedConnector3">
              <a:avLst>
                <a:gd name="adj1" fmla="val 138467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a:extLst>
                <a:ext uri="{FF2B5EF4-FFF2-40B4-BE49-F238E27FC236}">
                  <a16:creationId xmlns:a16="http://schemas.microsoft.com/office/drawing/2014/main" id="{8516DC66-0367-5741-B22F-F09775395D31}"/>
                </a:ext>
              </a:extLst>
            </p:cNvPr>
            <p:cNvCxnSpPr>
              <a:stCxn id="36" idx="7"/>
              <a:endCxn id="37" idx="1"/>
            </p:cNvCxnSpPr>
            <p:nvPr/>
          </p:nvCxnSpPr>
          <p:spPr>
            <a:xfrm rot="5400000" flipH="1" flipV="1">
              <a:off x="4419600" y="2038410"/>
              <a:ext cx="12699" cy="1096776"/>
            </a:xfrm>
            <a:prstGeom prst="curvedConnector3">
              <a:avLst>
                <a:gd name="adj1" fmla="val 1251346"/>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urved Connector 45">
              <a:extLst>
                <a:ext uri="{FF2B5EF4-FFF2-40B4-BE49-F238E27FC236}">
                  <a16:creationId xmlns:a16="http://schemas.microsoft.com/office/drawing/2014/main" id="{C9FFCAB6-2423-C34B-9002-069774843D31}"/>
                </a:ext>
              </a:extLst>
            </p:cNvPr>
            <p:cNvCxnSpPr>
              <a:stCxn id="37" idx="7"/>
              <a:endCxn id="38" idx="1"/>
            </p:cNvCxnSpPr>
            <p:nvPr/>
          </p:nvCxnSpPr>
          <p:spPr>
            <a:xfrm rot="5400000" flipH="1" flipV="1">
              <a:off x="6324599" y="2038410"/>
              <a:ext cx="12699" cy="1096776"/>
            </a:xfrm>
            <a:prstGeom prst="curvedConnector3">
              <a:avLst>
                <a:gd name="adj1" fmla="val 1318016"/>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urved Connector 48">
              <a:extLst>
                <a:ext uri="{FF2B5EF4-FFF2-40B4-BE49-F238E27FC236}">
                  <a16:creationId xmlns:a16="http://schemas.microsoft.com/office/drawing/2014/main" id="{D3ABD74B-577B-F34F-95D6-ADC86C53A96A}"/>
                </a:ext>
              </a:extLst>
            </p:cNvPr>
            <p:cNvCxnSpPr>
              <a:stCxn id="38" idx="4"/>
              <a:endCxn id="35" idx="4"/>
            </p:cNvCxnSpPr>
            <p:nvPr/>
          </p:nvCxnSpPr>
          <p:spPr>
            <a:xfrm rot="5400000">
              <a:off x="4419600" y="704909"/>
              <a:ext cx="12699" cy="5715000"/>
            </a:xfrm>
            <a:prstGeom prst="curvedConnector3">
              <a:avLst>
                <a:gd name="adj1" fmla="val 426666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FD2301E2-880F-A045-A35D-74B3959BE59C}"/>
              </a:ext>
            </a:extLst>
          </p:cNvPr>
          <p:cNvSpPr txBox="1"/>
          <p:nvPr/>
        </p:nvSpPr>
        <p:spPr>
          <a:xfrm>
            <a:off x="238141" y="2631637"/>
            <a:ext cx="3003639" cy="769441"/>
          </a:xfrm>
          <a:prstGeom prst="rect">
            <a:avLst/>
          </a:prstGeom>
          <a:noFill/>
        </p:spPr>
        <p:txBody>
          <a:bodyPr wrap="square" rtlCol="0">
            <a:spAutoFit/>
          </a:bodyPr>
          <a:lstStyle/>
          <a:p>
            <a:pPr algn="r"/>
            <a:r>
              <a:rPr lang="en-US" sz="2200" dirty="0"/>
              <a:t>this input column says "the state at time </a:t>
            </a:r>
            <a:r>
              <a:rPr lang="en-US" sz="2200" i="1" dirty="0"/>
              <a:t>n</a:t>
            </a:r>
            <a:r>
              <a:rPr lang="en-US" sz="2200" dirty="0"/>
              <a:t>."</a:t>
            </a:r>
            <a:endParaRPr lang="en-US" sz="2200" b="1" dirty="0"/>
          </a:p>
        </p:txBody>
      </p:sp>
      <p:sp>
        <p:nvSpPr>
          <p:cNvPr id="53" name="TextBox 52">
            <a:extLst>
              <a:ext uri="{FF2B5EF4-FFF2-40B4-BE49-F238E27FC236}">
                <a16:creationId xmlns:a16="http://schemas.microsoft.com/office/drawing/2014/main" id="{80003312-4112-3841-BF21-1F7FE33FC6F6}"/>
              </a:ext>
            </a:extLst>
          </p:cNvPr>
          <p:cNvSpPr txBox="1"/>
          <p:nvPr/>
        </p:nvSpPr>
        <p:spPr>
          <a:xfrm>
            <a:off x="5259262" y="2631637"/>
            <a:ext cx="3712450" cy="769441"/>
          </a:xfrm>
          <a:prstGeom prst="rect">
            <a:avLst/>
          </a:prstGeom>
          <a:noFill/>
        </p:spPr>
        <p:txBody>
          <a:bodyPr wrap="square" rtlCol="0">
            <a:spAutoFit/>
          </a:bodyPr>
          <a:lstStyle/>
          <a:p>
            <a:r>
              <a:rPr lang="en-US" sz="2200" dirty="0"/>
              <a:t>the output is the </a:t>
            </a:r>
            <a:r>
              <a:rPr lang="en-US" sz="2200" b="1" dirty="0"/>
              <a:t>next state: </a:t>
            </a:r>
            <a:r>
              <a:rPr lang="en-US" sz="2200" dirty="0"/>
              <a:t>the state at time </a:t>
            </a:r>
            <a:r>
              <a:rPr lang="en-US" sz="2200" i="1" dirty="0"/>
              <a:t>n+1.</a:t>
            </a:r>
            <a:endParaRPr lang="en-US" sz="2200" b="1" dirty="0"/>
          </a:p>
        </p:txBody>
      </p:sp>
      <p:sp>
        <p:nvSpPr>
          <p:cNvPr id="55" name="TextBox 54">
            <a:extLst>
              <a:ext uri="{FF2B5EF4-FFF2-40B4-BE49-F238E27FC236}">
                <a16:creationId xmlns:a16="http://schemas.microsoft.com/office/drawing/2014/main" id="{2EDB177B-7BFD-534B-A6BA-E44FAE49AECA}"/>
              </a:ext>
            </a:extLst>
          </p:cNvPr>
          <p:cNvSpPr txBox="1"/>
          <p:nvPr/>
        </p:nvSpPr>
        <p:spPr>
          <a:xfrm>
            <a:off x="5451585" y="3954780"/>
            <a:ext cx="3346539" cy="1107996"/>
          </a:xfrm>
          <a:prstGeom prst="rect">
            <a:avLst/>
          </a:prstGeom>
          <a:noFill/>
        </p:spPr>
        <p:txBody>
          <a:bodyPr wrap="square" rtlCol="0">
            <a:spAutoFit/>
          </a:bodyPr>
          <a:lstStyle/>
          <a:p>
            <a:pPr algn="ctr"/>
            <a:r>
              <a:rPr lang="en-US" sz="2200" dirty="0"/>
              <a:t>of course, this machine has no inputs (other than the pull-chain), so…</a:t>
            </a:r>
            <a:endParaRPr lang="en-US" sz="2200" b="1" dirty="0"/>
          </a:p>
        </p:txBody>
      </p:sp>
      <p:grpSp>
        <p:nvGrpSpPr>
          <p:cNvPr id="57" name="Group 56">
            <a:extLst>
              <a:ext uri="{FF2B5EF4-FFF2-40B4-BE49-F238E27FC236}">
                <a16:creationId xmlns:a16="http://schemas.microsoft.com/office/drawing/2014/main" id="{37EFFD69-EDBD-9648-AB25-3E3381965946}"/>
              </a:ext>
            </a:extLst>
          </p:cNvPr>
          <p:cNvGrpSpPr/>
          <p:nvPr/>
        </p:nvGrpSpPr>
        <p:grpSpPr>
          <a:xfrm>
            <a:off x="76200" y="3314700"/>
            <a:ext cx="3152864" cy="1813560"/>
            <a:chOff x="322561" y="3314700"/>
            <a:chExt cx="3152864" cy="1813560"/>
          </a:xfrm>
        </p:grpSpPr>
        <p:sp>
          <p:nvSpPr>
            <p:cNvPr id="54" name="TextBox 53">
              <a:extLst>
                <a:ext uri="{FF2B5EF4-FFF2-40B4-BE49-F238E27FC236}">
                  <a16:creationId xmlns:a16="http://schemas.microsoft.com/office/drawing/2014/main" id="{8AA090FE-A797-4645-9C66-8BE70F301EC8}"/>
                </a:ext>
              </a:extLst>
            </p:cNvPr>
            <p:cNvSpPr txBox="1"/>
            <p:nvPr/>
          </p:nvSpPr>
          <p:spPr>
            <a:xfrm>
              <a:off x="322561" y="3498205"/>
              <a:ext cx="3003639" cy="1446550"/>
            </a:xfrm>
            <a:prstGeom prst="rect">
              <a:avLst/>
            </a:prstGeom>
            <a:noFill/>
          </p:spPr>
          <p:txBody>
            <a:bodyPr wrap="square" rtlCol="0">
              <a:spAutoFit/>
            </a:bodyPr>
            <a:lstStyle/>
            <a:p>
              <a:pPr algn="ctr"/>
              <a:r>
                <a:rPr lang="en-US" sz="2200" dirty="0"/>
                <a:t>each </a:t>
              </a:r>
              <a:r>
                <a:rPr lang="en-US" sz="2200" b="1" dirty="0"/>
                <a:t>arrow </a:t>
              </a:r>
              <a:r>
                <a:rPr lang="en-US" sz="2200" dirty="0"/>
                <a:t>becomes one </a:t>
              </a:r>
              <a:r>
                <a:rPr lang="en-US" sz="2200" b="1" dirty="0"/>
                <a:t>row</a:t>
              </a:r>
              <a:r>
                <a:rPr lang="en-US" sz="2200" dirty="0"/>
                <a:t> in the table: S</a:t>
              </a:r>
              <a:r>
                <a:rPr lang="en-US" sz="2200" i="1" baseline="-25000" dirty="0"/>
                <a:t>n</a:t>
              </a:r>
              <a:r>
                <a:rPr lang="en-US" sz="2200" dirty="0"/>
                <a:t> is the "from" and S</a:t>
              </a:r>
              <a:r>
                <a:rPr lang="en-US" sz="2200" i="1" baseline="-25000" dirty="0"/>
                <a:t>n+1</a:t>
              </a:r>
              <a:r>
                <a:rPr lang="en-US" sz="2200" dirty="0"/>
                <a:t> is the "to."</a:t>
              </a:r>
              <a:endParaRPr lang="en-US" sz="2200" b="1" dirty="0"/>
            </a:p>
          </p:txBody>
        </p:sp>
        <p:sp>
          <p:nvSpPr>
            <p:cNvPr id="56" name="Left Brace 55">
              <a:extLst>
                <a:ext uri="{FF2B5EF4-FFF2-40B4-BE49-F238E27FC236}">
                  <a16:creationId xmlns:a16="http://schemas.microsoft.com/office/drawing/2014/main" id="{20B18044-B161-7042-B417-8F4B7476F4B5}"/>
                </a:ext>
              </a:extLst>
            </p:cNvPr>
            <p:cNvSpPr/>
            <p:nvPr/>
          </p:nvSpPr>
          <p:spPr>
            <a:xfrm>
              <a:off x="3272225" y="3314700"/>
              <a:ext cx="203200" cy="1813560"/>
            </a:xfrm>
            <a:prstGeom prst="leftBrace">
              <a:avLst>
                <a:gd name="adj1" fmla="val 44418"/>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686552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3613-C05A-8A49-A0FE-F4AA442EEE93}"/>
              </a:ext>
            </a:extLst>
          </p:cNvPr>
          <p:cNvSpPr>
            <a:spLocks noGrp="1"/>
          </p:cNvSpPr>
          <p:nvPr>
            <p:ph type="title"/>
          </p:nvPr>
        </p:nvSpPr>
        <p:spPr/>
        <p:txBody>
          <a:bodyPr/>
          <a:lstStyle/>
          <a:p>
            <a:r>
              <a:rPr lang="en-US" dirty="0"/>
              <a:t>The door controller</a:t>
            </a:r>
            <a:r>
              <a:rPr lang="en-US" sz="2000" dirty="0"/>
              <a:t> (animated)</a:t>
            </a:r>
            <a:endParaRPr lang="en-US" dirty="0"/>
          </a:p>
        </p:txBody>
      </p:sp>
      <p:sp>
        <p:nvSpPr>
          <p:cNvPr id="3" name="Content Placeholder 2">
            <a:extLst>
              <a:ext uri="{FF2B5EF4-FFF2-40B4-BE49-F238E27FC236}">
                <a16:creationId xmlns:a16="http://schemas.microsoft.com/office/drawing/2014/main" id="{E4960A4D-AD7F-944B-9295-5DA053750412}"/>
              </a:ext>
            </a:extLst>
          </p:cNvPr>
          <p:cNvSpPr>
            <a:spLocks noGrp="1"/>
          </p:cNvSpPr>
          <p:nvPr>
            <p:ph idx="1"/>
          </p:nvPr>
        </p:nvSpPr>
        <p:spPr>
          <a:xfrm>
            <a:off x="152400" y="495301"/>
            <a:ext cx="8991600" cy="569478"/>
          </a:xfrm>
        </p:spPr>
        <p:txBody>
          <a:bodyPr/>
          <a:lstStyle/>
          <a:p>
            <a:r>
              <a:rPr lang="en-US" dirty="0"/>
              <a:t>this is </a:t>
            </a:r>
            <a:r>
              <a:rPr lang="en-US" dirty="0" err="1"/>
              <a:t>gonna</a:t>
            </a:r>
            <a:r>
              <a:rPr lang="en-US" dirty="0"/>
              <a:t> be a bigger table. 3 inputs, 4 states, 9 ar</a:t>
            </a:r>
            <a:r>
              <a:rPr lang="en-US" b="1" dirty="0"/>
              <a:t>row</a:t>
            </a:r>
            <a:r>
              <a:rPr lang="en-US" dirty="0"/>
              <a:t>s…</a:t>
            </a:r>
          </a:p>
        </p:txBody>
      </p:sp>
      <p:sp>
        <p:nvSpPr>
          <p:cNvPr id="4" name="Footer Placeholder 3">
            <a:extLst>
              <a:ext uri="{FF2B5EF4-FFF2-40B4-BE49-F238E27FC236}">
                <a16:creationId xmlns:a16="http://schemas.microsoft.com/office/drawing/2014/main" id="{654A1698-475F-374A-A01F-026FFDAA6237}"/>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9AF6BFD8-324C-094B-8BD9-77253D248230}"/>
              </a:ext>
            </a:extLst>
          </p:cNvPr>
          <p:cNvSpPr>
            <a:spLocks noGrp="1"/>
          </p:cNvSpPr>
          <p:nvPr>
            <p:ph type="sldNum" sz="quarter" idx="12"/>
          </p:nvPr>
        </p:nvSpPr>
        <p:spPr/>
        <p:txBody>
          <a:bodyPr/>
          <a:lstStyle/>
          <a:p>
            <a:fld id="{3552B95B-556F-44BD-91A5-D80C1B9E2BB3}" type="slidenum">
              <a:rPr lang="en-US" smtClean="0"/>
              <a:pPr/>
              <a:t>9</a:t>
            </a:fld>
            <a:endParaRPr lang="en-US"/>
          </a:p>
        </p:txBody>
      </p:sp>
      <p:grpSp>
        <p:nvGrpSpPr>
          <p:cNvPr id="28" name="Group 27">
            <a:extLst>
              <a:ext uri="{FF2B5EF4-FFF2-40B4-BE49-F238E27FC236}">
                <a16:creationId xmlns:a16="http://schemas.microsoft.com/office/drawing/2014/main" id="{D18CB620-5CFB-3548-B668-E274B69559A8}"/>
              </a:ext>
            </a:extLst>
          </p:cNvPr>
          <p:cNvGrpSpPr/>
          <p:nvPr/>
        </p:nvGrpSpPr>
        <p:grpSpPr>
          <a:xfrm>
            <a:off x="63143" y="989372"/>
            <a:ext cx="5142488" cy="3875631"/>
            <a:chOff x="139435" y="995918"/>
            <a:chExt cx="6706523" cy="4335664"/>
          </a:xfrm>
        </p:grpSpPr>
        <p:sp>
          <p:nvSpPr>
            <p:cNvPr id="6" name="Oval 5">
              <a:extLst>
                <a:ext uri="{FF2B5EF4-FFF2-40B4-BE49-F238E27FC236}">
                  <a16:creationId xmlns:a16="http://schemas.microsoft.com/office/drawing/2014/main" id="{393BC044-E2EA-1943-AFA0-591B212B3AFA}"/>
                </a:ext>
              </a:extLst>
            </p:cNvPr>
            <p:cNvSpPr/>
            <p:nvPr/>
          </p:nvSpPr>
          <p:spPr>
            <a:xfrm>
              <a:off x="1456255" y="2576538"/>
              <a:ext cx="1295400" cy="822178"/>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lang="en-US" sz="1700" b="1" dirty="0">
                  <a:solidFill>
                    <a:schemeClr val="tx1"/>
                  </a:solidFill>
                </a:rPr>
                <a:t>closed</a:t>
              </a:r>
            </a:p>
          </p:txBody>
        </p:sp>
        <p:sp>
          <p:nvSpPr>
            <p:cNvPr id="7" name="Oval 6">
              <a:extLst>
                <a:ext uri="{FF2B5EF4-FFF2-40B4-BE49-F238E27FC236}">
                  <a16:creationId xmlns:a16="http://schemas.microsoft.com/office/drawing/2014/main" id="{EC60B40E-5AFE-FB49-81CF-2DCAC469F427}"/>
                </a:ext>
              </a:extLst>
            </p:cNvPr>
            <p:cNvSpPr/>
            <p:nvPr/>
          </p:nvSpPr>
          <p:spPr>
            <a:xfrm>
              <a:off x="2827855" y="1701075"/>
              <a:ext cx="1295400" cy="822178"/>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lang="en-US" sz="1700" b="1" dirty="0">
                  <a:solidFill>
                    <a:schemeClr val="tx1"/>
                  </a:solidFill>
                </a:rPr>
                <a:t>opening</a:t>
              </a:r>
            </a:p>
          </p:txBody>
        </p:sp>
        <p:sp>
          <p:nvSpPr>
            <p:cNvPr id="8" name="Oval 7">
              <a:extLst>
                <a:ext uri="{FF2B5EF4-FFF2-40B4-BE49-F238E27FC236}">
                  <a16:creationId xmlns:a16="http://schemas.microsoft.com/office/drawing/2014/main" id="{B6B0B04C-6C8C-DA42-8DDF-375A9A1591F4}"/>
                </a:ext>
              </a:extLst>
            </p:cNvPr>
            <p:cNvSpPr/>
            <p:nvPr/>
          </p:nvSpPr>
          <p:spPr>
            <a:xfrm>
              <a:off x="4225672" y="2576538"/>
              <a:ext cx="1295400" cy="822178"/>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lang="en-US" sz="1700" b="1" dirty="0">
                  <a:solidFill>
                    <a:schemeClr val="tx1"/>
                  </a:solidFill>
                </a:rPr>
                <a:t>open</a:t>
              </a:r>
            </a:p>
          </p:txBody>
        </p:sp>
        <p:sp>
          <p:nvSpPr>
            <p:cNvPr id="9" name="Oval 8">
              <a:extLst>
                <a:ext uri="{FF2B5EF4-FFF2-40B4-BE49-F238E27FC236}">
                  <a16:creationId xmlns:a16="http://schemas.microsoft.com/office/drawing/2014/main" id="{CDB80688-891D-DE4F-BFCA-9ED9A4FA60FA}"/>
                </a:ext>
              </a:extLst>
            </p:cNvPr>
            <p:cNvSpPr/>
            <p:nvPr/>
          </p:nvSpPr>
          <p:spPr>
            <a:xfrm>
              <a:off x="2827854" y="3483122"/>
              <a:ext cx="1295400" cy="822178"/>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lang="en-US" sz="1700" b="1" dirty="0">
                  <a:solidFill>
                    <a:schemeClr val="tx1"/>
                  </a:solidFill>
                </a:rPr>
                <a:t>closing</a:t>
              </a:r>
            </a:p>
          </p:txBody>
        </p:sp>
        <p:cxnSp>
          <p:nvCxnSpPr>
            <p:cNvPr id="10" name="Curved Connector 9">
              <a:extLst>
                <a:ext uri="{FF2B5EF4-FFF2-40B4-BE49-F238E27FC236}">
                  <a16:creationId xmlns:a16="http://schemas.microsoft.com/office/drawing/2014/main" id="{5B8EF1BE-1AFB-4641-AB89-FE64CA299FAF}"/>
                </a:ext>
              </a:extLst>
            </p:cNvPr>
            <p:cNvCxnSpPr>
              <a:cxnSpLocks/>
              <a:stCxn id="6" idx="0"/>
              <a:endCxn id="7" idx="2"/>
            </p:cNvCxnSpPr>
            <p:nvPr/>
          </p:nvCxnSpPr>
          <p:spPr>
            <a:xfrm rot="5400000" flipH="1" flipV="1">
              <a:off x="2233718" y="1982401"/>
              <a:ext cx="464374" cy="723900"/>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4382552-00C3-9A4F-A8FA-3265B00014BF}"/>
                </a:ext>
              </a:extLst>
            </p:cNvPr>
            <p:cNvSpPr txBox="1"/>
            <p:nvPr/>
          </p:nvSpPr>
          <p:spPr>
            <a:xfrm>
              <a:off x="1652313" y="1807554"/>
              <a:ext cx="1105645" cy="395956"/>
            </a:xfrm>
            <a:prstGeom prst="rect">
              <a:avLst/>
            </a:prstGeom>
            <a:noFill/>
          </p:spPr>
          <p:txBody>
            <a:bodyPr wrap="none" rtlCol="0">
              <a:spAutoFit/>
            </a:bodyPr>
            <a:lstStyle/>
            <a:p>
              <a:r>
                <a:rPr lang="en-US" sz="1700" b="1" dirty="0"/>
                <a:t>pad=1</a:t>
              </a:r>
            </a:p>
          </p:txBody>
        </p:sp>
        <p:cxnSp>
          <p:nvCxnSpPr>
            <p:cNvPr id="12" name="Curved Connector 11">
              <a:extLst>
                <a:ext uri="{FF2B5EF4-FFF2-40B4-BE49-F238E27FC236}">
                  <a16:creationId xmlns:a16="http://schemas.microsoft.com/office/drawing/2014/main" id="{E6E6A5EF-ECF9-4147-96D1-D48269CD8AD3}"/>
                </a:ext>
              </a:extLst>
            </p:cNvPr>
            <p:cNvCxnSpPr>
              <a:cxnSpLocks/>
              <a:stCxn id="7" idx="6"/>
              <a:endCxn id="8" idx="0"/>
            </p:cNvCxnSpPr>
            <p:nvPr/>
          </p:nvCxnSpPr>
          <p:spPr>
            <a:xfrm>
              <a:off x="4123255" y="2112164"/>
              <a:ext cx="750117" cy="464374"/>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A184FB7-57F3-6449-9F73-628197159F71}"/>
                </a:ext>
              </a:extLst>
            </p:cNvPr>
            <p:cNvSpPr txBox="1"/>
            <p:nvPr/>
          </p:nvSpPr>
          <p:spPr>
            <a:xfrm>
              <a:off x="4642868" y="3663035"/>
              <a:ext cx="1105644" cy="395956"/>
            </a:xfrm>
            <a:prstGeom prst="rect">
              <a:avLst/>
            </a:prstGeom>
            <a:noFill/>
          </p:spPr>
          <p:txBody>
            <a:bodyPr wrap="none" rtlCol="0">
              <a:spAutoFit/>
            </a:bodyPr>
            <a:lstStyle/>
            <a:p>
              <a:r>
                <a:rPr lang="en-US" sz="1700" b="1" dirty="0"/>
                <a:t>pad=0</a:t>
              </a:r>
            </a:p>
          </p:txBody>
        </p:sp>
        <p:cxnSp>
          <p:nvCxnSpPr>
            <p:cNvPr id="14" name="Curved Connector 13">
              <a:extLst>
                <a:ext uri="{FF2B5EF4-FFF2-40B4-BE49-F238E27FC236}">
                  <a16:creationId xmlns:a16="http://schemas.microsoft.com/office/drawing/2014/main" id="{211B73E6-EA49-554C-B1A8-3525A750283B}"/>
                </a:ext>
              </a:extLst>
            </p:cNvPr>
            <p:cNvCxnSpPr>
              <a:cxnSpLocks/>
              <a:stCxn id="8" idx="4"/>
              <a:endCxn id="9" idx="6"/>
            </p:cNvCxnSpPr>
            <p:nvPr/>
          </p:nvCxnSpPr>
          <p:spPr>
            <a:xfrm rot="5400000">
              <a:off x="4250566" y="3271404"/>
              <a:ext cx="495495" cy="750118"/>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F0B71173-6210-5D4B-A5C8-985A606D7ADD}"/>
                </a:ext>
              </a:extLst>
            </p:cNvPr>
            <p:cNvCxnSpPr>
              <a:cxnSpLocks/>
              <a:stCxn id="9" idx="2"/>
              <a:endCxn id="6" idx="4"/>
            </p:cNvCxnSpPr>
            <p:nvPr/>
          </p:nvCxnSpPr>
          <p:spPr>
            <a:xfrm rot="10800000">
              <a:off x="2103956" y="3398717"/>
              <a:ext cx="723899" cy="495495"/>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C4A9749-FAB7-294B-A42D-B2F2AD06ACE6}"/>
                </a:ext>
              </a:extLst>
            </p:cNvPr>
            <p:cNvSpPr txBox="1"/>
            <p:nvPr/>
          </p:nvSpPr>
          <p:spPr>
            <a:xfrm>
              <a:off x="4458234" y="1796460"/>
              <a:ext cx="2260292" cy="395956"/>
            </a:xfrm>
            <a:prstGeom prst="rect">
              <a:avLst/>
            </a:prstGeom>
            <a:noFill/>
          </p:spPr>
          <p:txBody>
            <a:bodyPr wrap="none" rtlCol="0">
              <a:spAutoFit/>
            </a:bodyPr>
            <a:lstStyle/>
            <a:p>
              <a:r>
                <a:rPr lang="en-US" sz="1700" b="1" dirty="0" err="1"/>
                <a:t>open_sensor</a:t>
              </a:r>
              <a:r>
                <a:rPr lang="en-US" sz="1700" b="1" dirty="0"/>
                <a:t>=1</a:t>
              </a:r>
            </a:p>
          </p:txBody>
        </p:sp>
        <p:sp>
          <p:nvSpPr>
            <p:cNvPr id="17" name="TextBox 16">
              <a:extLst>
                <a:ext uri="{FF2B5EF4-FFF2-40B4-BE49-F238E27FC236}">
                  <a16:creationId xmlns:a16="http://schemas.microsoft.com/office/drawing/2014/main" id="{750B5E7B-5CEE-4345-98E2-F573B9AB71D4}"/>
                </a:ext>
              </a:extLst>
            </p:cNvPr>
            <p:cNvSpPr txBox="1"/>
            <p:nvPr/>
          </p:nvSpPr>
          <p:spPr>
            <a:xfrm>
              <a:off x="451869" y="3820787"/>
              <a:ext cx="2431716" cy="395956"/>
            </a:xfrm>
            <a:prstGeom prst="rect">
              <a:avLst/>
            </a:prstGeom>
            <a:noFill/>
          </p:spPr>
          <p:txBody>
            <a:bodyPr wrap="none" rtlCol="0">
              <a:spAutoFit/>
            </a:bodyPr>
            <a:lstStyle/>
            <a:p>
              <a:r>
                <a:rPr lang="en-US" sz="1700" b="1" dirty="0" err="1"/>
                <a:t>closed_sensor</a:t>
              </a:r>
              <a:r>
                <a:rPr lang="en-US" sz="1700" b="1" dirty="0"/>
                <a:t>=1</a:t>
              </a:r>
            </a:p>
          </p:txBody>
        </p:sp>
        <p:cxnSp>
          <p:nvCxnSpPr>
            <p:cNvPr id="18" name="Curved Connector 17">
              <a:extLst>
                <a:ext uri="{FF2B5EF4-FFF2-40B4-BE49-F238E27FC236}">
                  <a16:creationId xmlns:a16="http://schemas.microsoft.com/office/drawing/2014/main" id="{99E2A205-1525-8748-9F70-97D3F87389A1}"/>
                </a:ext>
              </a:extLst>
            </p:cNvPr>
            <p:cNvCxnSpPr>
              <a:cxnSpLocks/>
              <a:stCxn id="6" idx="1"/>
              <a:endCxn id="6" idx="3"/>
            </p:cNvCxnSpPr>
            <p:nvPr/>
          </p:nvCxnSpPr>
          <p:spPr>
            <a:xfrm rot="16200000" flipH="1">
              <a:off x="1355278" y="2987627"/>
              <a:ext cx="581368" cy="12700"/>
            </a:xfrm>
            <a:prstGeom prst="curvedConnector5">
              <a:avLst>
                <a:gd name="adj1" fmla="val -39321"/>
                <a:gd name="adj2" fmla="val -3763669"/>
                <a:gd name="adj3" fmla="val 13932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1272604-F382-644D-AE8C-5AB0450DE016}"/>
                </a:ext>
              </a:extLst>
            </p:cNvPr>
            <p:cNvSpPr txBox="1"/>
            <p:nvPr/>
          </p:nvSpPr>
          <p:spPr>
            <a:xfrm>
              <a:off x="139435" y="2744720"/>
              <a:ext cx="1053382" cy="395956"/>
            </a:xfrm>
            <a:prstGeom prst="rect">
              <a:avLst/>
            </a:prstGeom>
            <a:noFill/>
          </p:spPr>
          <p:txBody>
            <a:bodyPr wrap="none" rtlCol="0">
              <a:spAutoFit/>
            </a:bodyPr>
            <a:lstStyle/>
            <a:p>
              <a:pPr algn="ctr"/>
              <a:r>
                <a:rPr lang="en-US" sz="1700" i="1" dirty="0"/>
                <a:t>pad=0</a:t>
              </a:r>
            </a:p>
          </p:txBody>
        </p:sp>
        <p:cxnSp>
          <p:nvCxnSpPr>
            <p:cNvPr id="20" name="Curved Connector 19">
              <a:extLst>
                <a:ext uri="{FF2B5EF4-FFF2-40B4-BE49-F238E27FC236}">
                  <a16:creationId xmlns:a16="http://schemas.microsoft.com/office/drawing/2014/main" id="{E5B5230B-EDF6-3840-889B-A938A519AD00}"/>
                </a:ext>
              </a:extLst>
            </p:cNvPr>
            <p:cNvCxnSpPr>
              <a:cxnSpLocks/>
              <a:stCxn id="7" idx="7"/>
              <a:endCxn id="7" idx="1"/>
            </p:cNvCxnSpPr>
            <p:nvPr/>
          </p:nvCxnSpPr>
          <p:spPr>
            <a:xfrm rot="16200000" flipV="1">
              <a:off x="3475555" y="1363487"/>
              <a:ext cx="12700" cy="915986"/>
            </a:xfrm>
            <a:prstGeom prst="curvedConnector3">
              <a:avLst>
                <a:gd name="adj1" fmla="val 274807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964A1B-239D-9F43-8EEB-BE2DF0C53ADA}"/>
                </a:ext>
              </a:extLst>
            </p:cNvPr>
            <p:cNvSpPr txBox="1"/>
            <p:nvPr/>
          </p:nvSpPr>
          <p:spPr>
            <a:xfrm>
              <a:off x="2399341" y="995918"/>
              <a:ext cx="2076241" cy="395956"/>
            </a:xfrm>
            <a:prstGeom prst="rect">
              <a:avLst/>
            </a:prstGeom>
            <a:noFill/>
          </p:spPr>
          <p:txBody>
            <a:bodyPr wrap="none" rtlCol="0">
              <a:spAutoFit/>
            </a:bodyPr>
            <a:lstStyle/>
            <a:p>
              <a:pPr algn="ctr"/>
              <a:r>
                <a:rPr lang="en-US" sz="1700" i="1" dirty="0" err="1"/>
                <a:t>open_sensor</a:t>
              </a:r>
              <a:r>
                <a:rPr lang="en-US" sz="1700" i="1" dirty="0"/>
                <a:t>=0</a:t>
              </a:r>
            </a:p>
          </p:txBody>
        </p:sp>
        <p:cxnSp>
          <p:nvCxnSpPr>
            <p:cNvPr id="22" name="Curved Connector 21">
              <a:extLst>
                <a:ext uri="{FF2B5EF4-FFF2-40B4-BE49-F238E27FC236}">
                  <a16:creationId xmlns:a16="http://schemas.microsoft.com/office/drawing/2014/main" id="{79FAC6B9-52DE-404E-A73C-9A79B6472529}"/>
                </a:ext>
              </a:extLst>
            </p:cNvPr>
            <p:cNvCxnSpPr>
              <a:cxnSpLocks/>
              <a:stCxn id="8" idx="5"/>
              <a:endCxn id="8" idx="7"/>
            </p:cNvCxnSpPr>
            <p:nvPr/>
          </p:nvCxnSpPr>
          <p:spPr>
            <a:xfrm rot="5400000" flipH="1">
              <a:off x="5040681" y="2987627"/>
              <a:ext cx="581368" cy="12700"/>
            </a:xfrm>
            <a:prstGeom prst="curvedConnector5">
              <a:avLst>
                <a:gd name="adj1" fmla="val -39321"/>
                <a:gd name="adj2" fmla="val -3478520"/>
                <a:gd name="adj3" fmla="val 13932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8F74495-2169-6F49-8EFF-F4CE749EF86A}"/>
                </a:ext>
              </a:extLst>
            </p:cNvPr>
            <p:cNvSpPr txBox="1"/>
            <p:nvPr/>
          </p:nvSpPr>
          <p:spPr>
            <a:xfrm>
              <a:off x="5792576" y="2765520"/>
              <a:ext cx="1053382" cy="395956"/>
            </a:xfrm>
            <a:prstGeom prst="rect">
              <a:avLst/>
            </a:prstGeom>
            <a:noFill/>
          </p:spPr>
          <p:txBody>
            <a:bodyPr wrap="none" rtlCol="0">
              <a:spAutoFit/>
            </a:bodyPr>
            <a:lstStyle/>
            <a:p>
              <a:pPr algn="ctr"/>
              <a:r>
                <a:rPr lang="en-US" sz="1700" i="1" dirty="0"/>
                <a:t>pad=1</a:t>
              </a:r>
            </a:p>
          </p:txBody>
        </p:sp>
        <p:cxnSp>
          <p:nvCxnSpPr>
            <p:cNvPr id="24" name="Curved Connector 23">
              <a:extLst>
                <a:ext uri="{FF2B5EF4-FFF2-40B4-BE49-F238E27FC236}">
                  <a16:creationId xmlns:a16="http://schemas.microsoft.com/office/drawing/2014/main" id="{FAF6943C-9401-0547-846A-8EA414FED423}"/>
                </a:ext>
              </a:extLst>
            </p:cNvPr>
            <p:cNvCxnSpPr>
              <a:cxnSpLocks/>
              <a:stCxn id="9" idx="3"/>
              <a:endCxn id="9" idx="5"/>
            </p:cNvCxnSpPr>
            <p:nvPr/>
          </p:nvCxnSpPr>
          <p:spPr>
            <a:xfrm rot="16200000" flipH="1">
              <a:off x="3475554" y="3726902"/>
              <a:ext cx="12700" cy="915986"/>
            </a:xfrm>
            <a:prstGeom prst="curvedConnector3">
              <a:avLst>
                <a:gd name="adj1" fmla="val 3389654"/>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1A4AF86-31E1-9242-9317-170033ECC561}"/>
                </a:ext>
              </a:extLst>
            </p:cNvPr>
            <p:cNvSpPr txBox="1"/>
            <p:nvPr/>
          </p:nvSpPr>
          <p:spPr>
            <a:xfrm>
              <a:off x="2325461" y="4642964"/>
              <a:ext cx="2224000" cy="688618"/>
            </a:xfrm>
            <a:prstGeom prst="rect">
              <a:avLst/>
            </a:prstGeom>
            <a:noFill/>
          </p:spPr>
          <p:txBody>
            <a:bodyPr wrap="none" rtlCol="0">
              <a:spAutoFit/>
            </a:bodyPr>
            <a:lstStyle/>
            <a:p>
              <a:pPr algn="ctr"/>
              <a:r>
                <a:rPr lang="en-US" sz="1700" i="1" dirty="0" err="1"/>
                <a:t>closed_sensor</a:t>
              </a:r>
              <a:r>
                <a:rPr lang="en-US" sz="1700" i="1" dirty="0"/>
                <a:t>=0</a:t>
              </a:r>
            </a:p>
            <a:p>
              <a:pPr algn="ctr"/>
              <a:r>
                <a:rPr lang="en-US" sz="1700" i="1" dirty="0"/>
                <a:t>AND pad=0</a:t>
              </a:r>
            </a:p>
          </p:txBody>
        </p:sp>
        <p:cxnSp>
          <p:nvCxnSpPr>
            <p:cNvPr id="26" name="Straight Arrow Connector 25">
              <a:extLst>
                <a:ext uri="{FF2B5EF4-FFF2-40B4-BE49-F238E27FC236}">
                  <a16:creationId xmlns:a16="http://schemas.microsoft.com/office/drawing/2014/main" id="{E52C2A89-3AA7-D647-922E-93800EE22FCC}"/>
                </a:ext>
              </a:extLst>
            </p:cNvPr>
            <p:cNvCxnSpPr>
              <a:stCxn id="9" idx="0"/>
              <a:endCxn id="7" idx="4"/>
            </p:cNvCxnSpPr>
            <p:nvPr/>
          </p:nvCxnSpPr>
          <p:spPr>
            <a:xfrm flipV="1">
              <a:off x="3475554" y="2523253"/>
              <a:ext cx="1" cy="9598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10D94C8-035E-D046-87AC-1767859A3920}"/>
                </a:ext>
              </a:extLst>
            </p:cNvPr>
            <p:cNvSpPr txBox="1"/>
            <p:nvPr/>
          </p:nvSpPr>
          <p:spPr>
            <a:xfrm>
              <a:off x="3381069" y="3120532"/>
              <a:ext cx="1105644" cy="395956"/>
            </a:xfrm>
            <a:prstGeom prst="rect">
              <a:avLst/>
            </a:prstGeom>
            <a:noFill/>
          </p:spPr>
          <p:txBody>
            <a:bodyPr wrap="none" rtlCol="0">
              <a:spAutoFit/>
            </a:bodyPr>
            <a:lstStyle/>
            <a:p>
              <a:r>
                <a:rPr lang="en-US" sz="1700" b="1" dirty="0"/>
                <a:t>pad=1</a:t>
              </a:r>
            </a:p>
          </p:txBody>
        </p:sp>
      </p:grpSp>
      <p:graphicFrame>
        <p:nvGraphicFramePr>
          <p:cNvPr id="30" name="Table 29">
            <a:extLst>
              <a:ext uri="{FF2B5EF4-FFF2-40B4-BE49-F238E27FC236}">
                <a16:creationId xmlns:a16="http://schemas.microsoft.com/office/drawing/2014/main" id="{B123616E-DF2D-9849-B5A6-52FC3CAC5E3C}"/>
              </a:ext>
            </a:extLst>
          </p:cNvPr>
          <p:cNvGraphicFramePr>
            <a:graphicFrameLocks noGrp="1"/>
          </p:cNvGraphicFramePr>
          <p:nvPr>
            <p:extLst>
              <p:ext uri="{D42A27DB-BD31-4B8C-83A1-F6EECF244321}">
                <p14:modId xmlns:p14="http://schemas.microsoft.com/office/powerpoint/2010/main" val="2108706836"/>
              </p:ext>
            </p:extLst>
          </p:nvPr>
        </p:nvGraphicFramePr>
        <p:xfrm>
          <a:off x="5321935" y="989372"/>
          <a:ext cx="3698240" cy="4192524"/>
        </p:xfrm>
        <a:graphic>
          <a:graphicData uri="http://schemas.openxmlformats.org/drawingml/2006/table">
            <a:tbl>
              <a:tblPr firstRow="1" lastCol="1" bandRow="1">
                <a:tableStyleId>{00A15C55-8517-42AA-B614-E9B94910E393}</a:tableStyleId>
              </a:tblPr>
              <a:tblGrid>
                <a:gridCol w="1300480">
                  <a:extLst>
                    <a:ext uri="{9D8B030D-6E8A-4147-A177-3AD203B41FA5}">
                      <a16:colId xmlns:a16="http://schemas.microsoft.com/office/drawing/2014/main" val="2230085109"/>
                    </a:ext>
                  </a:extLst>
                </a:gridCol>
                <a:gridCol w="365760">
                  <a:extLst>
                    <a:ext uri="{9D8B030D-6E8A-4147-A177-3AD203B41FA5}">
                      <a16:colId xmlns:a16="http://schemas.microsoft.com/office/drawing/2014/main" val="4134868923"/>
                    </a:ext>
                  </a:extLst>
                </a:gridCol>
                <a:gridCol w="365760">
                  <a:extLst>
                    <a:ext uri="{9D8B030D-6E8A-4147-A177-3AD203B41FA5}">
                      <a16:colId xmlns:a16="http://schemas.microsoft.com/office/drawing/2014/main" val="1053033246"/>
                    </a:ext>
                  </a:extLst>
                </a:gridCol>
                <a:gridCol w="365760">
                  <a:extLst>
                    <a:ext uri="{9D8B030D-6E8A-4147-A177-3AD203B41FA5}">
                      <a16:colId xmlns:a16="http://schemas.microsoft.com/office/drawing/2014/main" val="717263990"/>
                    </a:ext>
                  </a:extLst>
                </a:gridCol>
                <a:gridCol w="1300480">
                  <a:extLst>
                    <a:ext uri="{9D8B030D-6E8A-4147-A177-3AD203B41FA5}">
                      <a16:colId xmlns:a16="http://schemas.microsoft.com/office/drawing/2014/main" val="19137607"/>
                    </a:ext>
                  </a:extLst>
                </a:gridCol>
              </a:tblGrid>
              <a:tr h="626364">
                <a:tc>
                  <a:txBody>
                    <a:bodyPr/>
                    <a:lstStyle/>
                    <a:p>
                      <a:pPr algn="ctr"/>
                      <a:r>
                        <a:rPr lang="en-US" sz="2800" dirty="0"/>
                        <a:t>S</a:t>
                      </a:r>
                      <a:r>
                        <a:rPr lang="en-US" sz="2800" i="1" baseline="-25000" dirty="0"/>
                        <a:t>n</a:t>
                      </a:r>
                    </a:p>
                  </a:txBody>
                  <a:tcPr anchor="ctr"/>
                </a:tc>
                <a:tc>
                  <a:txBody>
                    <a:bodyPr/>
                    <a:lstStyle/>
                    <a:p>
                      <a:pPr algn="ctr"/>
                      <a:r>
                        <a:rPr lang="en-US" sz="2000" i="0" baseline="0" dirty="0"/>
                        <a:t>pad</a:t>
                      </a:r>
                    </a:p>
                  </a:txBody>
                  <a:tcPr vert="vert" anchor="ctr"/>
                </a:tc>
                <a:tc>
                  <a:txBody>
                    <a:bodyPr/>
                    <a:lstStyle/>
                    <a:p>
                      <a:pPr algn="ctr"/>
                      <a:r>
                        <a:rPr lang="en-US" sz="2000" i="0" baseline="0" dirty="0"/>
                        <a:t>OS</a:t>
                      </a:r>
                    </a:p>
                  </a:txBody>
                  <a:tcPr vert="vert" anchor="ctr"/>
                </a:tc>
                <a:tc>
                  <a:txBody>
                    <a:bodyPr/>
                    <a:lstStyle/>
                    <a:p>
                      <a:pPr algn="ctr"/>
                      <a:r>
                        <a:rPr lang="en-US" sz="2000" i="0" baseline="0" dirty="0"/>
                        <a:t>CS</a:t>
                      </a:r>
                    </a:p>
                  </a:txBody>
                  <a:tcPr vert="vert" anchor="ctr"/>
                </a:tc>
                <a:tc>
                  <a:txBody>
                    <a:bodyPr/>
                    <a:lstStyle/>
                    <a:p>
                      <a:pPr algn="ctr"/>
                      <a:r>
                        <a:rPr lang="en-US" sz="2800" dirty="0"/>
                        <a:t>S</a:t>
                      </a:r>
                      <a:r>
                        <a:rPr lang="en-US" sz="2800" i="1" baseline="-25000" dirty="0"/>
                        <a:t>n+1</a:t>
                      </a:r>
                    </a:p>
                  </a:txBody>
                  <a:tcPr anchor="ctr"/>
                </a:tc>
                <a:extLst>
                  <a:ext uri="{0D108BD9-81ED-4DB2-BD59-A6C34878D82A}">
                    <a16:rowId xmlns:a16="http://schemas.microsoft.com/office/drawing/2014/main" val="1904232175"/>
                  </a:ext>
                </a:extLst>
              </a:tr>
              <a:tr h="353907">
                <a:tc>
                  <a:txBody>
                    <a:bodyPr/>
                    <a:lstStyle/>
                    <a:p>
                      <a:pPr algn="ctr"/>
                      <a:endParaRPr lang="en-US" sz="2000" b="1" dirty="0">
                        <a:latin typeface="Consolas" panose="020B0609020204030204" pitchFamily="49" charset="0"/>
                        <a:cs typeface="Consolas" panose="020B0609020204030204" pitchFamily="49" charset="0"/>
                      </a:endParaRPr>
                    </a:p>
                  </a:txBody>
                  <a:tcPr/>
                </a:tc>
                <a:tc>
                  <a:txBody>
                    <a:bodyPr/>
                    <a:lstStyle/>
                    <a:p>
                      <a:pPr algn="ctr"/>
                      <a:endParaRPr lang="en-US" sz="1600" b="1" dirty="0">
                        <a:latin typeface="Consolas" panose="020B0609020204030204" pitchFamily="49" charset="0"/>
                        <a:cs typeface="Consolas" panose="020B0609020204030204" pitchFamily="49" charset="0"/>
                      </a:endParaRPr>
                    </a:p>
                  </a:txBody>
                  <a:tcPr/>
                </a:tc>
                <a:tc>
                  <a:txBody>
                    <a:bodyPr/>
                    <a:lstStyle/>
                    <a:p>
                      <a:pPr algn="ctr"/>
                      <a:endParaRPr lang="en-US" sz="1600" b="1" dirty="0">
                        <a:latin typeface="Consolas" panose="020B0609020204030204" pitchFamily="49" charset="0"/>
                        <a:cs typeface="Consolas" panose="020B0609020204030204" pitchFamily="49" charset="0"/>
                      </a:endParaRPr>
                    </a:p>
                  </a:txBody>
                  <a:tcPr/>
                </a:tc>
                <a:tc>
                  <a:txBody>
                    <a:bodyPr/>
                    <a:lstStyle/>
                    <a:p>
                      <a:pPr algn="ctr"/>
                      <a:endParaRPr lang="en-US" sz="1600" b="1" dirty="0">
                        <a:latin typeface="Consolas" panose="020B0609020204030204" pitchFamily="49" charset="0"/>
                        <a:cs typeface="Consolas" panose="020B0609020204030204" pitchFamily="49" charset="0"/>
                      </a:endParaRPr>
                    </a:p>
                  </a:txBody>
                  <a:tcPr/>
                </a:tc>
                <a:tc>
                  <a:txBody>
                    <a:bodyPr/>
                    <a:lstStyle/>
                    <a:p>
                      <a:pPr algn="ctr"/>
                      <a:endParaRPr lang="en-US" sz="2000"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197370232"/>
                  </a:ext>
                </a:extLst>
              </a:tr>
              <a:tr h="353907">
                <a:tc>
                  <a:txBody>
                    <a:bodyPr/>
                    <a:lstStyle/>
                    <a:p>
                      <a:pPr algn="ctr"/>
                      <a:endParaRPr lang="en-US" sz="2000" b="1" dirty="0">
                        <a:latin typeface="Consolas" panose="020B0609020204030204" pitchFamily="49" charset="0"/>
                        <a:cs typeface="Consolas" panose="020B0609020204030204" pitchFamily="49" charset="0"/>
                      </a:endParaRPr>
                    </a:p>
                  </a:txBody>
                  <a:tcPr/>
                </a:tc>
                <a:tc>
                  <a:txBody>
                    <a:bodyPr/>
                    <a:lstStyle/>
                    <a:p>
                      <a:pPr algn="ctr"/>
                      <a:endParaRPr lang="en-US" sz="1600" b="1" dirty="0">
                        <a:latin typeface="Consolas" panose="020B0609020204030204" pitchFamily="49" charset="0"/>
                        <a:cs typeface="Consolas" panose="020B0609020204030204" pitchFamily="49" charset="0"/>
                      </a:endParaRPr>
                    </a:p>
                  </a:txBody>
                  <a:tcPr/>
                </a:tc>
                <a:tc>
                  <a:txBody>
                    <a:bodyPr/>
                    <a:lstStyle/>
                    <a:p>
                      <a:pPr algn="ctr"/>
                      <a:endParaRPr lang="en-US" sz="1600" b="1" dirty="0">
                        <a:latin typeface="Consolas" panose="020B0609020204030204" pitchFamily="49" charset="0"/>
                        <a:cs typeface="Consolas" panose="020B0609020204030204" pitchFamily="49" charset="0"/>
                      </a:endParaRPr>
                    </a:p>
                  </a:txBody>
                  <a:tcPr/>
                </a:tc>
                <a:tc>
                  <a:txBody>
                    <a:bodyPr/>
                    <a:lstStyle/>
                    <a:p>
                      <a:pPr algn="ctr"/>
                      <a:endParaRPr lang="en-US" sz="1600" b="1" dirty="0">
                        <a:latin typeface="Consolas" panose="020B0609020204030204" pitchFamily="49" charset="0"/>
                        <a:cs typeface="Consolas" panose="020B0609020204030204" pitchFamily="49" charset="0"/>
                      </a:endParaRPr>
                    </a:p>
                  </a:txBody>
                  <a:tcPr/>
                </a:tc>
                <a:tc>
                  <a:txBody>
                    <a:bodyPr/>
                    <a:lstStyle/>
                    <a:p>
                      <a:pPr algn="ctr"/>
                      <a:endParaRPr lang="en-US" sz="2000"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226459934"/>
                  </a:ext>
                </a:extLst>
              </a:tr>
              <a:tr h="353907">
                <a:tc>
                  <a:txBody>
                    <a:bodyPr/>
                    <a:lstStyle/>
                    <a:p>
                      <a:pPr algn="ctr"/>
                      <a:endParaRPr lang="en-US" sz="2000" b="1" dirty="0">
                        <a:latin typeface="Consolas" panose="020B0609020204030204" pitchFamily="49" charset="0"/>
                        <a:cs typeface="Consolas" panose="020B0609020204030204" pitchFamily="49" charset="0"/>
                      </a:endParaRPr>
                    </a:p>
                  </a:txBody>
                  <a:tcPr/>
                </a:tc>
                <a:tc>
                  <a:txBody>
                    <a:bodyPr/>
                    <a:lstStyle/>
                    <a:p>
                      <a:pPr algn="ctr"/>
                      <a:endParaRPr lang="en-US" sz="1600" b="1" dirty="0">
                        <a:latin typeface="Consolas" panose="020B0609020204030204" pitchFamily="49" charset="0"/>
                        <a:cs typeface="Consolas" panose="020B0609020204030204" pitchFamily="49" charset="0"/>
                      </a:endParaRPr>
                    </a:p>
                  </a:txBody>
                  <a:tcPr/>
                </a:tc>
                <a:tc>
                  <a:txBody>
                    <a:bodyPr/>
                    <a:lstStyle/>
                    <a:p>
                      <a:pPr algn="ctr"/>
                      <a:endParaRPr lang="en-US" sz="1600" b="1" dirty="0">
                        <a:latin typeface="Consolas" panose="020B0609020204030204" pitchFamily="49" charset="0"/>
                        <a:cs typeface="Consolas" panose="020B0609020204030204" pitchFamily="49" charset="0"/>
                      </a:endParaRPr>
                    </a:p>
                  </a:txBody>
                  <a:tcPr/>
                </a:tc>
                <a:tc>
                  <a:txBody>
                    <a:bodyPr/>
                    <a:lstStyle/>
                    <a:p>
                      <a:pPr algn="ctr"/>
                      <a:endParaRPr lang="en-US" sz="1600" b="1" dirty="0">
                        <a:latin typeface="Consolas" panose="020B0609020204030204" pitchFamily="49" charset="0"/>
                        <a:cs typeface="Consolas" panose="020B0609020204030204" pitchFamily="49" charset="0"/>
                      </a:endParaRPr>
                    </a:p>
                  </a:txBody>
                  <a:tcPr/>
                </a:tc>
                <a:tc>
                  <a:txBody>
                    <a:bodyPr/>
                    <a:lstStyle/>
                    <a:p>
                      <a:pPr algn="ctr"/>
                      <a:endParaRPr lang="en-US" sz="2000"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3377846372"/>
                  </a:ext>
                </a:extLst>
              </a:tr>
              <a:tr h="353907">
                <a:tc>
                  <a:txBody>
                    <a:bodyPr/>
                    <a:lstStyle/>
                    <a:p>
                      <a:pPr algn="ctr"/>
                      <a:endParaRPr lang="en-US" sz="2000" b="1" dirty="0">
                        <a:latin typeface="Consolas" panose="020B0609020204030204" pitchFamily="49" charset="0"/>
                        <a:cs typeface="Consolas" panose="020B0609020204030204" pitchFamily="49" charset="0"/>
                      </a:endParaRPr>
                    </a:p>
                  </a:txBody>
                  <a:tcPr/>
                </a:tc>
                <a:tc>
                  <a:txBody>
                    <a:bodyPr/>
                    <a:lstStyle/>
                    <a:p>
                      <a:pPr algn="ctr"/>
                      <a:endParaRPr lang="en-US" sz="1600" b="1" dirty="0">
                        <a:latin typeface="Consolas" panose="020B0609020204030204" pitchFamily="49" charset="0"/>
                        <a:cs typeface="Consolas" panose="020B0609020204030204" pitchFamily="49" charset="0"/>
                      </a:endParaRPr>
                    </a:p>
                  </a:txBody>
                  <a:tcPr/>
                </a:tc>
                <a:tc>
                  <a:txBody>
                    <a:bodyPr/>
                    <a:lstStyle/>
                    <a:p>
                      <a:pPr algn="ctr"/>
                      <a:endParaRPr lang="en-US" sz="1600" b="1" dirty="0">
                        <a:latin typeface="Consolas" panose="020B0609020204030204" pitchFamily="49" charset="0"/>
                        <a:cs typeface="Consolas" panose="020B0609020204030204" pitchFamily="49" charset="0"/>
                      </a:endParaRPr>
                    </a:p>
                  </a:txBody>
                  <a:tcPr/>
                </a:tc>
                <a:tc>
                  <a:txBody>
                    <a:bodyPr/>
                    <a:lstStyle/>
                    <a:p>
                      <a:pPr algn="ctr"/>
                      <a:endParaRPr lang="en-US" sz="1600" b="1" dirty="0">
                        <a:latin typeface="Consolas" panose="020B0609020204030204" pitchFamily="49" charset="0"/>
                        <a:cs typeface="Consolas" panose="020B0609020204030204" pitchFamily="49" charset="0"/>
                      </a:endParaRPr>
                    </a:p>
                  </a:txBody>
                  <a:tcPr/>
                </a:tc>
                <a:tc>
                  <a:txBody>
                    <a:bodyPr/>
                    <a:lstStyle/>
                    <a:p>
                      <a:pPr algn="ctr"/>
                      <a:endParaRPr lang="en-US" sz="2000"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2200775016"/>
                  </a:ext>
                </a:extLst>
              </a:tr>
              <a:tr h="353907">
                <a:tc>
                  <a:txBody>
                    <a:bodyPr/>
                    <a:lstStyle/>
                    <a:p>
                      <a:pPr algn="ctr"/>
                      <a:endParaRPr lang="en-US" sz="2000" b="1" dirty="0">
                        <a:latin typeface="Consolas" panose="020B0609020204030204" pitchFamily="49" charset="0"/>
                        <a:cs typeface="Consolas" panose="020B0609020204030204" pitchFamily="49" charset="0"/>
                      </a:endParaRPr>
                    </a:p>
                  </a:txBody>
                  <a:tcPr/>
                </a:tc>
                <a:tc>
                  <a:txBody>
                    <a:bodyPr/>
                    <a:lstStyle/>
                    <a:p>
                      <a:pPr algn="ctr"/>
                      <a:endParaRPr lang="en-US" sz="1600" b="1" dirty="0">
                        <a:latin typeface="Consolas" panose="020B0609020204030204" pitchFamily="49" charset="0"/>
                        <a:cs typeface="Consolas" panose="020B0609020204030204" pitchFamily="49" charset="0"/>
                      </a:endParaRPr>
                    </a:p>
                  </a:txBody>
                  <a:tcPr/>
                </a:tc>
                <a:tc>
                  <a:txBody>
                    <a:bodyPr/>
                    <a:lstStyle/>
                    <a:p>
                      <a:pPr algn="ctr"/>
                      <a:endParaRPr lang="en-US" sz="1600" b="1" dirty="0">
                        <a:latin typeface="Consolas" panose="020B0609020204030204" pitchFamily="49" charset="0"/>
                        <a:cs typeface="Consolas" panose="020B0609020204030204" pitchFamily="49" charset="0"/>
                      </a:endParaRPr>
                    </a:p>
                  </a:txBody>
                  <a:tcPr/>
                </a:tc>
                <a:tc>
                  <a:txBody>
                    <a:bodyPr/>
                    <a:lstStyle/>
                    <a:p>
                      <a:pPr algn="ctr"/>
                      <a:endParaRPr lang="en-US" sz="1600" b="1" dirty="0">
                        <a:latin typeface="Consolas" panose="020B0609020204030204" pitchFamily="49" charset="0"/>
                        <a:cs typeface="Consolas" panose="020B0609020204030204" pitchFamily="49" charset="0"/>
                      </a:endParaRPr>
                    </a:p>
                  </a:txBody>
                  <a:tcPr/>
                </a:tc>
                <a:tc>
                  <a:txBody>
                    <a:bodyPr/>
                    <a:lstStyle/>
                    <a:p>
                      <a:pPr algn="ctr"/>
                      <a:endParaRPr lang="en-US" sz="2000"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3812237282"/>
                  </a:ext>
                </a:extLst>
              </a:tr>
              <a:tr h="353907">
                <a:tc>
                  <a:txBody>
                    <a:bodyPr/>
                    <a:lstStyle/>
                    <a:p>
                      <a:pPr algn="ctr"/>
                      <a:endParaRPr lang="en-US" sz="2000" b="1" dirty="0">
                        <a:latin typeface="Consolas" panose="020B0609020204030204" pitchFamily="49" charset="0"/>
                        <a:cs typeface="Consolas" panose="020B0609020204030204" pitchFamily="49" charset="0"/>
                      </a:endParaRPr>
                    </a:p>
                  </a:txBody>
                  <a:tcPr/>
                </a:tc>
                <a:tc>
                  <a:txBody>
                    <a:bodyPr/>
                    <a:lstStyle/>
                    <a:p>
                      <a:pPr algn="ctr"/>
                      <a:endParaRPr lang="en-US" sz="1600" b="1" dirty="0">
                        <a:latin typeface="Consolas" panose="020B0609020204030204" pitchFamily="49" charset="0"/>
                        <a:cs typeface="Consolas" panose="020B0609020204030204" pitchFamily="49" charset="0"/>
                      </a:endParaRPr>
                    </a:p>
                  </a:txBody>
                  <a:tcPr/>
                </a:tc>
                <a:tc>
                  <a:txBody>
                    <a:bodyPr/>
                    <a:lstStyle/>
                    <a:p>
                      <a:pPr algn="ctr"/>
                      <a:endParaRPr lang="en-US" sz="1600" b="1" dirty="0">
                        <a:latin typeface="Consolas" panose="020B0609020204030204" pitchFamily="49" charset="0"/>
                        <a:cs typeface="Consolas" panose="020B0609020204030204" pitchFamily="49" charset="0"/>
                      </a:endParaRPr>
                    </a:p>
                  </a:txBody>
                  <a:tcPr/>
                </a:tc>
                <a:tc>
                  <a:txBody>
                    <a:bodyPr/>
                    <a:lstStyle/>
                    <a:p>
                      <a:pPr algn="ctr"/>
                      <a:endParaRPr lang="en-US" sz="1600" b="1" dirty="0">
                        <a:latin typeface="Consolas" panose="020B0609020204030204" pitchFamily="49" charset="0"/>
                        <a:cs typeface="Consolas" panose="020B0609020204030204" pitchFamily="49" charset="0"/>
                      </a:endParaRPr>
                    </a:p>
                  </a:txBody>
                  <a:tcPr/>
                </a:tc>
                <a:tc>
                  <a:txBody>
                    <a:bodyPr/>
                    <a:lstStyle/>
                    <a:p>
                      <a:pPr algn="ctr"/>
                      <a:endParaRPr lang="en-US" sz="2000"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7384037"/>
                  </a:ext>
                </a:extLst>
              </a:tr>
              <a:tr h="353907">
                <a:tc>
                  <a:txBody>
                    <a:bodyPr/>
                    <a:lstStyle/>
                    <a:p>
                      <a:pPr algn="ctr"/>
                      <a:endParaRPr lang="en-US" sz="2000" b="1" dirty="0">
                        <a:latin typeface="Consolas" panose="020B0609020204030204" pitchFamily="49" charset="0"/>
                        <a:cs typeface="Consolas" panose="020B0609020204030204" pitchFamily="49" charset="0"/>
                      </a:endParaRPr>
                    </a:p>
                  </a:txBody>
                  <a:tcPr/>
                </a:tc>
                <a:tc>
                  <a:txBody>
                    <a:bodyPr/>
                    <a:lstStyle/>
                    <a:p>
                      <a:pPr algn="ctr"/>
                      <a:endParaRPr lang="en-US" sz="1600" b="1" dirty="0">
                        <a:latin typeface="Consolas" panose="020B0609020204030204" pitchFamily="49" charset="0"/>
                        <a:cs typeface="Consolas" panose="020B0609020204030204" pitchFamily="49" charset="0"/>
                      </a:endParaRPr>
                    </a:p>
                  </a:txBody>
                  <a:tcPr/>
                </a:tc>
                <a:tc>
                  <a:txBody>
                    <a:bodyPr/>
                    <a:lstStyle/>
                    <a:p>
                      <a:pPr algn="ctr"/>
                      <a:endParaRPr lang="en-US" sz="1600" b="1" dirty="0">
                        <a:latin typeface="Consolas" panose="020B0609020204030204" pitchFamily="49" charset="0"/>
                        <a:cs typeface="Consolas" panose="020B0609020204030204" pitchFamily="49" charset="0"/>
                      </a:endParaRPr>
                    </a:p>
                  </a:txBody>
                  <a:tcPr/>
                </a:tc>
                <a:tc>
                  <a:txBody>
                    <a:bodyPr/>
                    <a:lstStyle/>
                    <a:p>
                      <a:pPr algn="ctr"/>
                      <a:endParaRPr lang="en-US" sz="1600" b="1" dirty="0">
                        <a:latin typeface="Consolas" panose="020B0609020204030204" pitchFamily="49" charset="0"/>
                        <a:cs typeface="Consolas" panose="020B0609020204030204" pitchFamily="49" charset="0"/>
                      </a:endParaRPr>
                    </a:p>
                  </a:txBody>
                  <a:tcPr/>
                </a:tc>
                <a:tc>
                  <a:txBody>
                    <a:bodyPr/>
                    <a:lstStyle/>
                    <a:p>
                      <a:pPr algn="ctr"/>
                      <a:endParaRPr lang="en-US" sz="2000"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2940269916"/>
                  </a:ext>
                </a:extLst>
              </a:tr>
              <a:tr h="353907">
                <a:tc>
                  <a:txBody>
                    <a:bodyPr/>
                    <a:lstStyle/>
                    <a:p>
                      <a:pPr algn="ctr"/>
                      <a:endParaRPr lang="en-US" sz="2000" b="1" dirty="0">
                        <a:latin typeface="Consolas" panose="020B0609020204030204" pitchFamily="49" charset="0"/>
                        <a:cs typeface="Consolas" panose="020B0609020204030204" pitchFamily="49" charset="0"/>
                      </a:endParaRPr>
                    </a:p>
                  </a:txBody>
                  <a:tcPr/>
                </a:tc>
                <a:tc>
                  <a:txBody>
                    <a:bodyPr/>
                    <a:lstStyle/>
                    <a:p>
                      <a:pPr algn="ctr"/>
                      <a:endParaRPr lang="en-US" sz="1600" b="1" dirty="0">
                        <a:latin typeface="Consolas" panose="020B0609020204030204" pitchFamily="49" charset="0"/>
                        <a:cs typeface="Consolas" panose="020B0609020204030204" pitchFamily="49" charset="0"/>
                      </a:endParaRPr>
                    </a:p>
                  </a:txBody>
                  <a:tcPr/>
                </a:tc>
                <a:tc>
                  <a:txBody>
                    <a:bodyPr/>
                    <a:lstStyle/>
                    <a:p>
                      <a:pPr algn="ctr"/>
                      <a:endParaRPr lang="en-US" sz="1600" b="1" dirty="0">
                        <a:latin typeface="Consolas" panose="020B0609020204030204" pitchFamily="49" charset="0"/>
                        <a:cs typeface="Consolas" panose="020B0609020204030204" pitchFamily="49" charset="0"/>
                      </a:endParaRPr>
                    </a:p>
                  </a:txBody>
                  <a:tcPr/>
                </a:tc>
                <a:tc>
                  <a:txBody>
                    <a:bodyPr/>
                    <a:lstStyle/>
                    <a:p>
                      <a:pPr algn="ctr"/>
                      <a:endParaRPr lang="en-US" sz="1600" b="1" dirty="0">
                        <a:latin typeface="Consolas" panose="020B0609020204030204" pitchFamily="49" charset="0"/>
                        <a:cs typeface="Consolas" panose="020B0609020204030204" pitchFamily="49" charset="0"/>
                      </a:endParaRPr>
                    </a:p>
                  </a:txBody>
                  <a:tcPr/>
                </a:tc>
                <a:tc>
                  <a:txBody>
                    <a:bodyPr/>
                    <a:lstStyle/>
                    <a:p>
                      <a:pPr algn="ctr"/>
                      <a:endParaRPr lang="en-US" sz="2000"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876450547"/>
                  </a:ext>
                </a:extLst>
              </a:tr>
              <a:tr h="353907">
                <a:tc>
                  <a:txBody>
                    <a:bodyPr/>
                    <a:lstStyle/>
                    <a:p>
                      <a:pPr algn="ctr"/>
                      <a:endParaRPr lang="en-US" sz="2000" b="1" dirty="0">
                        <a:latin typeface="Consolas" panose="020B0609020204030204" pitchFamily="49" charset="0"/>
                        <a:cs typeface="Consolas" panose="020B0609020204030204" pitchFamily="49" charset="0"/>
                      </a:endParaRPr>
                    </a:p>
                  </a:txBody>
                  <a:tcPr/>
                </a:tc>
                <a:tc>
                  <a:txBody>
                    <a:bodyPr/>
                    <a:lstStyle/>
                    <a:p>
                      <a:pPr algn="ctr"/>
                      <a:endParaRPr lang="en-US" sz="1600" b="1" dirty="0">
                        <a:latin typeface="Consolas" panose="020B0609020204030204" pitchFamily="49" charset="0"/>
                        <a:cs typeface="Consolas" panose="020B0609020204030204" pitchFamily="49" charset="0"/>
                      </a:endParaRPr>
                    </a:p>
                  </a:txBody>
                  <a:tcPr/>
                </a:tc>
                <a:tc>
                  <a:txBody>
                    <a:bodyPr/>
                    <a:lstStyle/>
                    <a:p>
                      <a:pPr algn="ctr"/>
                      <a:endParaRPr lang="en-US" sz="1600" b="1" dirty="0">
                        <a:latin typeface="Consolas" panose="020B0609020204030204" pitchFamily="49" charset="0"/>
                        <a:cs typeface="Consolas" panose="020B0609020204030204" pitchFamily="49" charset="0"/>
                      </a:endParaRPr>
                    </a:p>
                  </a:txBody>
                  <a:tcPr/>
                </a:tc>
                <a:tc>
                  <a:txBody>
                    <a:bodyPr/>
                    <a:lstStyle/>
                    <a:p>
                      <a:pPr algn="ctr"/>
                      <a:endParaRPr lang="en-US" sz="1600" b="1" dirty="0">
                        <a:latin typeface="Consolas" panose="020B0609020204030204" pitchFamily="49" charset="0"/>
                        <a:cs typeface="Consolas" panose="020B0609020204030204" pitchFamily="49" charset="0"/>
                      </a:endParaRPr>
                    </a:p>
                  </a:txBody>
                  <a:tcPr/>
                </a:tc>
                <a:tc>
                  <a:txBody>
                    <a:bodyPr/>
                    <a:lstStyle/>
                    <a:p>
                      <a:pPr algn="ctr"/>
                      <a:endParaRPr lang="en-US" sz="2000"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336731243"/>
                  </a:ext>
                </a:extLst>
              </a:tr>
            </a:tbl>
          </a:graphicData>
        </a:graphic>
      </p:graphicFrame>
      <p:sp>
        <p:nvSpPr>
          <p:cNvPr id="31" name="TextBox 30">
            <a:extLst>
              <a:ext uri="{FF2B5EF4-FFF2-40B4-BE49-F238E27FC236}">
                <a16:creationId xmlns:a16="http://schemas.microsoft.com/office/drawing/2014/main" id="{D70D2EAD-DED8-314B-8907-F2001B3F4D11}"/>
              </a:ext>
            </a:extLst>
          </p:cNvPr>
          <p:cNvSpPr txBox="1"/>
          <p:nvPr/>
        </p:nvSpPr>
        <p:spPr>
          <a:xfrm>
            <a:off x="6659420" y="1605017"/>
            <a:ext cx="325730" cy="400110"/>
          </a:xfrm>
          <a:prstGeom prst="rect">
            <a:avLst/>
          </a:prstGeom>
          <a:noFill/>
        </p:spPr>
        <p:txBody>
          <a:bodyPr wrap="none" rtlCol="0">
            <a:spAutoFit/>
          </a:bodyPr>
          <a:lstStyle/>
          <a:p>
            <a:pPr algn="ctr"/>
            <a:r>
              <a:rPr lang="en-US" sz="2000" b="1" dirty="0">
                <a:latin typeface="Consolas" panose="020B0609020204030204" pitchFamily="49" charset="0"/>
                <a:cs typeface="Consolas" panose="020B0609020204030204" pitchFamily="49" charset="0"/>
              </a:rPr>
              <a:t>0</a:t>
            </a:r>
          </a:p>
        </p:txBody>
      </p:sp>
      <p:sp>
        <p:nvSpPr>
          <p:cNvPr id="32" name="TextBox 31">
            <a:extLst>
              <a:ext uri="{FF2B5EF4-FFF2-40B4-BE49-F238E27FC236}">
                <a16:creationId xmlns:a16="http://schemas.microsoft.com/office/drawing/2014/main" id="{F2765A1F-7053-AB41-AB52-3CCCEFCFC4E8}"/>
              </a:ext>
            </a:extLst>
          </p:cNvPr>
          <p:cNvSpPr txBox="1"/>
          <p:nvPr/>
        </p:nvSpPr>
        <p:spPr>
          <a:xfrm>
            <a:off x="5321933" y="1605017"/>
            <a:ext cx="1307542" cy="400110"/>
          </a:xfrm>
          <a:prstGeom prst="rect">
            <a:avLst/>
          </a:prstGeom>
          <a:noFill/>
        </p:spPr>
        <p:txBody>
          <a:bodyPr wrap="square" rtlCol="0">
            <a:spAutoFit/>
          </a:bodyPr>
          <a:lstStyle/>
          <a:p>
            <a:pPr algn="ctr"/>
            <a:r>
              <a:rPr lang="en-US" sz="2000" b="1" dirty="0">
                <a:latin typeface="Consolas" panose="020B0609020204030204" pitchFamily="49" charset="0"/>
                <a:cs typeface="Consolas" panose="020B0609020204030204" pitchFamily="49" charset="0"/>
              </a:rPr>
              <a:t>closed</a:t>
            </a:r>
          </a:p>
        </p:txBody>
      </p:sp>
      <p:sp>
        <p:nvSpPr>
          <p:cNvPr id="34" name="TextBox 33">
            <a:extLst>
              <a:ext uri="{FF2B5EF4-FFF2-40B4-BE49-F238E27FC236}">
                <a16:creationId xmlns:a16="http://schemas.microsoft.com/office/drawing/2014/main" id="{0B78D8C1-F269-914A-966F-3496702C1767}"/>
              </a:ext>
            </a:extLst>
          </p:cNvPr>
          <p:cNvSpPr txBox="1"/>
          <p:nvPr/>
        </p:nvSpPr>
        <p:spPr>
          <a:xfrm>
            <a:off x="7696199" y="1617940"/>
            <a:ext cx="1323975" cy="400110"/>
          </a:xfrm>
          <a:prstGeom prst="rect">
            <a:avLst/>
          </a:prstGeom>
          <a:noFill/>
        </p:spPr>
        <p:txBody>
          <a:bodyPr wrap="square" rtlCol="0">
            <a:spAutoFit/>
          </a:bodyPr>
          <a:lstStyle/>
          <a:p>
            <a:pPr algn="ctr"/>
            <a:r>
              <a:rPr lang="en-US" sz="2000" b="1" dirty="0">
                <a:solidFill>
                  <a:schemeClr val="bg2"/>
                </a:solidFill>
                <a:latin typeface="Consolas" panose="020B0609020204030204" pitchFamily="49" charset="0"/>
                <a:cs typeface="Consolas" panose="020B0609020204030204" pitchFamily="49" charset="0"/>
              </a:rPr>
              <a:t>closed</a:t>
            </a:r>
          </a:p>
        </p:txBody>
      </p:sp>
      <p:sp>
        <p:nvSpPr>
          <p:cNvPr id="38" name="TextBox 37">
            <a:extLst>
              <a:ext uri="{FF2B5EF4-FFF2-40B4-BE49-F238E27FC236}">
                <a16:creationId xmlns:a16="http://schemas.microsoft.com/office/drawing/2014/main" id="{9429E6C2-F51B-C049-BF53-F923EF1E1455}"/>
              </a:ext>
            </a:extLst>
          </p:cNvPr>
          <p:cNvSpPr txBox="1"/>
          <p:nvPr/>
        </p:nvSpPr>
        <p:spPr>
          <a:xfrm>
            <a:off x="6659420" y="2005127"/>
            <a:ext cx="325730" cy="400110"/>
          </a:xfrm>
          <a:prstGeom prst="rect">
            <a:avLst/>
          </a:prstGeom>
          <a:noFill/>
        </p:spPr>
        <p:txBody>
          <a:bodyPr wrap="none" rtlCol="0">
            <a:spAutoFit/>
          </a:bodyPr>
          <a:lstStyle/>
          <a:p>
            <a:pPr algn="ctr"/>
            <a:r>
              <a:rPr lang="en-US" sz="2000" b="1" dirty="0">
                <a:latin typeface="Consolas" panose="020B0609020204030204" pitchFamily="49" charset="0"/>
                <a:cs typeface="Consolas" panose="020B0609020204030204" pitchFamily="49" charset="0"/>
              </a:rPr>
              <a:t>1</a:t>
            </a:r>
          </a:p>
        </p:txBody>
      </p:sp>
      <p:sp>
        <p:nvSpPr>
          <p:cNvPr id="39" name="TextBox 38">
            <a:extLst>
              <a:ext uri="{FF2B5EF4-FFF2-40B4-BE49-F238E27FC236}">
                <a16:creationId xmlns:a16="http://schemas.microsoft.com/office/drawing/2014/main" id="{90259F6C-4974-BF42-8E4C-2C6F89D3F554}"/>
              </a:ext>
            </a:extLst>
          </p:cNvPr>
          <p:cNvSpPr txBox="1"/>
          <p:nvPr/>
        </p:nvSpPr>
        <p:spPr>
          <a:xfrm>
            <a:off x="5321933" y="2005127"/>
            <a:ext cx="1307542" cy="400110"/>
          </a:xfrm>
          <a:prstGeom prst="rect">
            <a:avLst/>
          </a:prstGeom>
          <a:noFill/>
        </p:spPr>
        <p:txBody>
          <a:bodyPr wrap="square" rtlCol="0">
            <a:spAutoFit/>
          </a:bodyPr>
          <a:lstStyle/>
          <a:p>
            <a:pPr algn="ctr"/>
            <a:r>
              <a:rPr lang="en-US" sz="2000" b="1" dirty="0">
                <a:latin typeface="Consolas" panose="020B0609020204030204" pitchFamily="49" charset="0"/>
                <a:cs typeface="Consolas" panose="020B0609020204030204" pitchFamily="49" charset="0"/>
              </a:rPr>
              <a:t>closed</a:t>
            </a:r>
          </a:p>
        </p:txBody>
      </p:sp>
      <p:sp>
        <p:nvSpPr>
          <p:cNvPr id="40" name="TextBox 39">
            <a:extLst>
              <a:ext uri="{FF2B5EF4-FFF2-40B4-BE49-F238E27FC236}">
                <a16:creationId xmlns:a16="http://schemas.microsoft.com/office/drawing/2014/main" id="{81ED8859-8141-3B43-AC8F-EDACED05E21F}"/>
              </a:ext>
            </a:extLst>
          </p:cNvPr>
          <p:cNvSpPr txBox="1"/>
          <p:nvPr/>
        </p:nvSpPr>
        <p:spPr>
          <a:xfrm>
            <a:off x="7696199" y="2018050"/>
            <a:ext cx="1323975" cy="400110"/>
          </a:xfrm>
          <a:prstGeom prst="rect">
            <a:avLst/>
          </a:prstGeom>
          <a:noFill/>
        </p:spPr>
        <p:txBody>
          <a:bodyPr wrap="square" rtlCol="0">
            <a:spAutoFit/>
          </a:bodyPr>
          <a:lstStyle/>
          <a:p>
            <a:pPr algn="ctr"/>
            <a:r>
              <a:rPr lang="en-US" sz="2000" b="1" dirty="0">
                <a:solidFill>
                  <a:schemeClr val="bg2"/>
                </a:solidFill>
                <a:latin typeface="Consolas" panose="020B0609020204030204" pitchFamily="49" charset="0"/>
                <a:cs typeface="Consolas" panose="020B0609020204030204" pitchFamily="49" charset="0"/>
              </a:rPr>
              <a:t>opening</a:t>
            </a:r>
          </a:p>
        </p:txBody>
      </p:sp>
      <p:sp>
        <p:nvSpPr>
          <p:cNvPr id="41" name="TextBox 40">
            <a:extLst>
              <a:ext uri="{FF2B5EF4-FFF2-40B4-BE49-F238E27FC236}">
                <a16:creationId xmlns:a16="http://schemas.microsoft.com/office/drawing/2014/main" id="{C13E7732-0C31-3747-88CA-C0642880DF60}"/>
              </a:ext>
            </a:extLst>
          </p:cNvPr>
          <p:cNvSpPr txBox="1"/>
          <p:nvPr/>
        </p:nvSpPr>
        <p:spPr>
          <a:xfrm>
            <a:off x="7014945" y="2418160"/>
            <a:ext cx="325730" cy="400110"/>
          </a:xfrm>
          <a:prstGeom prst="rect">
            <a:avLst/>
          </a:prstGeom>
          <a:noFill/>
        </p:spPr>
        <p:txBody>
          <a:bodyPr wrap="none" rtlCol="0">
            <a:spAutoFit/>
          </a:bodyPr>
          <a:lstStyle/>
          <a:p>
            <a:pPr algn="ctr"/>
            <a:r>
              <a:rPr lang="en-US" sz="2000" b="1" dirty="0">
                <a:latin typeface="Consolas" panose="020B0609020204030204" pitchFamily="49" charset="0"/>
                <a:cs typeface="Consolas" panose="020B0609020204030204" pitchFamily="49" charset="0"/>
              </a:rPr>
              <a:t>0</a:t>
            </a:r>
          </a:p>
        </p:txBody>
      </p:sp>
      <p:sp>
        <p:nvSpPr>
          <p:cNvPr id="42" name="TextBox 41">
            <a:extLst>
              <a:ext uri="{FF2B5EF4-FFF2-40B4-BE49-F238E27FC236}">
                <a16:creationId xmlns:a16="http://schemas.microsoft.com/office/drawing/2014/main" id="{8BCB67C6-DF10-B340-9903-E667A7691C07}"/>
              </a:ext>
            </a:extLst>
          </p:cNvPr>
          <p:cNvSpPr txBox="1"/>
          <p:nvPr/>
        </p:nvSpPr>
        <p:spPr>
          <a:xfrm>
            <a:off x="5321933" y="2406836"/>
            <a:ext cx="1307542" cy="400110"/>
          </a:xfrm>
          <a:prstGeom prst="rect">
            <a:avLst/>
          </a:prstGeom>
          <a:noFill/>
        </p:spPr>
        <p:txBody>
          <a:bodyPr wrap="square" rtlCol="0">
            <a:spAutoFit/>
          </a:bodyPr>
          <a:lstStyle/>
          <a:p>
            <a:pPr algn="ctr"/>
            <a:r>
              <a:rPr lang="en-US" sz="2000" b="1" dirty="0">
                <a:latin typeface="Consolas" panose="020B0609020204030204" pitchFamily="49" charset="0"/>
                <a:cs typeface="Consolas" panose="020B0609020204030204" pitchFamily="49" charset="0"/>
              </a:rPr>
              <a:t>opening</a:t>
            </a:r>
          </a:p>
        </p:txBody>
      </p:sp>
      <p:sp>
        <p:nvSpPr>
          <p:cNvPr id="43" name="TextBox 42">
            <a:extLst>
              <a:ext uri="{FF2B5EF4-FFF2-40B4-BE49-F238E27FC236}">
                <a16:creationId xmlns:a16="http://schemas.microsoft.com/office/drawing/2014/main" id="{8D91350E-4F44-4348-97A6-1AA49C87345D}"/>
              </a:ext>
            </a:extLst>
          </p:cNvPr>
          <p:cNvSpPr txBox="1"/>
          <p:nvPr/>
        </p:nvSpPr>
        <p:spPr>
          <a:xfrm>
            <a:off x="7696199" y="2419759"/>
            <a:ext cx="1323975" cy="400110"/>
          </a:xfrm>
          <a:prstGeom prst="rect">
            <a:avLst/>
          </a:prstGeom>
          <a:noFill/>
        </p:spPr>
        <p:txBody>
          <a:bodyPr wrap="square" rtlCol="0">
            <a:spAutoFit/>
          </a:bodyPr>
          <a:lstStyle/>
          <a:p>
            <a:pPr algn="ctr"/>
            <a:r>
              <a:rPr lang="en-US" sz="2000" b="1" dirty="0">
                <a:solidFill>
                  <a:schemeClr val="bg2"/>
                </a:solidFill>
                <a:latin typeface="Consolas" panose="020B0609020204030204" pitchFamily="49" charset="0"/>
                <a:cs typeface="Consolas" panose="020B0609020204030204" pitchFamily="49" charset="0"/>
              </a:rPr>
              <a:t>opening</a:t>
            </a:r>
          </a:p>
        </p:txBody>
      </p:sp>
      <p:sp>
        <p:nvSpPr>
          <p:cNvPr id="44" name="TextBox 43">
            <a:extLst>
              <a:ext uri="{FF2B5EF4-FFF2-40B4-BE49-F238E27FC236}">
                <a16:creationId xmlns:a16="http://schemas.microsoft.com/office/drawing/2014/main" id="{75266971-2D23-8C41-8B10-8F404C81EB52}"/>
              </a:ext>
            </a:extLst>
          </p:cNvPr>
          <p:cNvSpPr txBox="1"/>
          <p:nvPr/>
        </p:nvSpPr>
        <p:spPr>
          <a:xfrm>
            <a:off x="7014945" y="2810277"/>
            <a:ext cx="325730" cy="400110"/>
          </a:xfrm>
          <a:prstGeom prst="rect">
            <a:avLst/>
          </a:prstGeom>
          <a:noFill/>
        </p:spPr>
        <p:txBody>
          <a:bodyPr wrap="none" rtlCol="0">
            <a:spAutoFit/>
          </a:bodyPr>
          <a:lstStyle/>
          <a:p>
            <a:pPr algn="ctr"/>
            <a:r>
              <a:rPr lang="en-US" sz="2000" b="1" dirty="0">
                <a:latin typeface="Consolas" panose="020B0609020204030204" pitchFamily="49" charset="0"/>
                <a:cs typeface="Consolas" panose="020B0609020204030204" pitchFamily="49" charset="0"/>
              </a:rPr>
              <a:t>1</a:t>
            </a:r>
          </a:p>
        </p:txBody>
      </p:sp>
      <p:sp>
        <p:nvSpPr>
          <p:cNvPr id="45" name="TextBox 44">
            <a:extLst>
              <a:ext uri="{FF2B5EF4-FFF2-40B4-BE49-F238E27FC236}">
                <a16:creationId xmlns:a16="http://schemas.microsoft.com/office/drawing/2014/main" id="{7EE1E11B-3699-4E49-A62A-A735FC9AF741}"/>
              </a:ext>
            </a:extLst>
          </p:cNvPr>
          <p:cNvSpPr txBox="1"/>
          <p:nvPr/>
        </p:nvSpPr>
        <p:spPr>
          <a:xfrm>
            <a:off x="5321933" y="2798953"/>
            <a:ext cx="1307542" cy="400110"/>
          </a:xfrm>
          <a:prstGeom prst="rect">
            <a:avLst/>
          </a:prstGeom>
          <a:noFill/>
        </p:spPr>
        <p:txBody>
          <a:bodyPr wrap="square" rtlCol="0">
            <a:spAutoFit/>
          </a:bodyPr>
          <a:lstStyle/>
          <a:p>
            <a:pPr algn="ctr"/>
            <a:r>
              <a:rPr lang="en-US" sz="2000" b="1" dirty="0">
                <a:latin typeface="Consolas" panose="020B0609020204030204" pitchFamily="49" charset="0"/>
                <a:cs typeface="Consolas" panose="020B0609020204030204" pitchFamily="49" charset="0"/>
              </a:rPr>
              <a:t>opening</a:t>
            </a:r>
          </a:p>
        </p:txBody>
      </p:sp>
      <p:sp>
        <p:nvSpPr>
          <p:cNvPr id="46" name="TextBox 45">
            <a:extLst>
              <a:ext uri="{FF2B5EF4-FFF2-40B4-BE49-F238E27FC236}">
                <a16:creationId xmlns:a16="http://schemas.microsoft.com/office/drawing/2014/main" id="{8C8EA685-AE0C-A74E-86D7-D5F913D4F640}"/>
              </a:ext>
            </a:extLst>
          </p:cNvPr>
          <p:cNvSpPr txBox="1"/>
          <p:nvPr/>
        </p:nvSpPr>
        <p:spPr>
          <a:xfrm>
            <a:off x="7696199" y="2811876"/>
            <a:ext cx="1323975" cy="400110"/>
          </a:xfrm>
          <a:prstGeom prst="rect">
            <a:avLst/>
          </a:prstGeom>
          <a:noFill/>
        </p:spPr>
        <p:txBody>
          <a:bodyPr wrap="square" rtlCol="0">
            <a:spAutoFit/>
          </a:bodyPr>
          <a:lstStyle/>
          <a:p>
            <a:pPr algn="ctr"/>
            <a:r>
              <a:rPr lang="en-US" sz="2000" b="1" dirty="0">
                <a:solidFill>
                  <a:schemeClr val="bg2"/>
                </a:solidFill>
                <a:latin typeface="Consolas" panose="020B0609020204030204" pitchFamily="49" charset="0"/>
                <a:cs typeface="Consolas" panose="020B0609020204030204" pitchFamily="49" charset="0"/>
              </a:rPr>
              <a:t>open</a:t>
            </a:r>
          </a:p>
        </p:txBody>
      </p:sp>
      <p:sp>
        <p:nvSpPr>
          <p:cNvPr id="47" name="TextBox 46">
            <a:extLst>
              <a:ext uri="{FF2B5EF4-FFF2-40B4-BE49-F238E27FC236}">
                <a16:creationId xmlns:a16="http://schemas.microsoft.com/office/drawing/2014/main" id="{47E09F05-B2B9-5047-8F51-A3A02518C5D7}"/>
              </a:ext>
            </a:extLst>
          </p:cNvPr>
          <p:cNvSpPr txBox="1"/>
          <p:nvPr/>
        </p:nvSpPr>
        <p:spPr>
          <a:xfrm>
            <a:off x="6655192" y="3227419"/>
            <a:ext cx="325730" cy="400110"/>
          </a:xfrm>
          <a:prstGeom prst="rect">
            <a:avLst/>
          </a:prstGeom>
          <a:noFill/>
        </p:spPr>
        <p:txBody>
          <a:bodyPr wrap="none" rtlCol="0">
            <a:spAutoFit/>
          </a:bodyPr>
          <a:lstStyle/>
          <a:p>
            <a:pPr algn="ctr"/>
            <a:r>
              <a:rPr lang="en-US" sz="2000" b="1" dirty="0">
                <a:latin typeface="Consolas" panose="020B0609020204030204" pitchFamily="49" charset="0"/>
                <a:cs typeface="Consolas" panose="020B0609020204030204" pitchFamily="49" charset="0"/>
              </a:rPr>
              <a:t>1</a:t>
            </a:r>
          </a:p>
        </p:txBody>
      </p:sp>
      <p:sp>
        <p:nvSpPr>
          <p:cNvPr id="48" name="TextBox 47">
            <a:extLst>
              <a:ext uri="{FF2B5EF4-FFF2-40B4-BE49-F238E27FC236}">
                <a16:creationId xmlns:a16="http://schemas.microsoft.com/office/drawing/2014/main" id="{398CCC80-9FC6-2642-8168-7D6CD26B96E1}"/>
              </a:ext>
            </a:extLst>
          </p:cNvPr>
          <p:cNvSpPr txBox="1"/>
          <p:nvPr/>
        </p:nvSpPr>
        <p:spPr>
          <a:xfrm>
            <a:off x="5321933" y="3216095"/>
            <a:ext cx="1307542" cy="400110"/>
          </a:xfrm>
          <a:prstGeom prst="rect">
            <a:avLst/>
          </a:prstGeom>
          <a:noFill/>
        </p:spPr>
        <p:txBody>
          <a:bodyPr wrap="square" rtlCol="0">
            <a:spAutoFit/>
          </a:bodyPr>
          <a:lstStyle/>
          <a:p>
            <a:pPr algn="ctr"/>
            <a:r>
              <a:rPr lang="en-US" sz="2000" b="1" dirty="0">
                <a:latin typeface="Consolas" panose="020B0609020204030204" pitchFamily="49" charset="0"/>
                <a:cs typeface="Consolas" panose="020B0609020204030204" pitchFamily="49" charset="0"/>
              </a:rPr>
              <a:t>open</a:t>
            </a:r>
          </a:p>
        </p:txBody>
      </p:sp>
      <p:sp>
        <p:nvSpPr>
          <p:cNvPr id="49" name="TextBox 48">
            <a:extLst>
              <a:ext uri="{FF2B5EF4-FFF2-40B4-BE49-F238E27FC236}">
                <a16:creationId xmlns:a16="http://schemas.microsoft.com/office/drawing/2014/main" id="{EAF049FA-4909-4D4F-9356-586658859CAB}"/>
              </a:ext>
            </a:extLst>
          </p:cNvPr>
          <p:cNvSpPr txBox="1"/>
          <p:nvPr/>
        </p:nvSpPr>
        <p:spPr>
          <a:xfrm>
            <a:off x="7696199" y="3229018"/>
            <a:ext cx="1323975" cy="400110"/>
          </a:xfrm>
          <a:prstGeom prst="rect">
            <a:avLst/>
          </a:prstGeom>
          <a:noFill/>
        </p:spPr>
        <p:txBody>
          <a:bodyPr wrap="square" rtlCol="0">
            <a:spAutoFit/>
          </a:bodyPr>
          <a:lstStyle/>
          <a:p>
            <a:pPr algn="ctr"/>
            <a:r>
              <a:rPr lang="en-US" sz="2000" b="1" dirty="0">
                <a:solidFill>
                  <a:schemeClr val="bg2"/>
                </a:solidFill>
                <a:latin typeface="Consolas" panose="020B0609020204030204" pitchFamily="49" charset="0"/>
                <a:cs typeface="Consolas" panose="020B0609020204030204" pitchFamily="49" charset="0"/>
              </a:rPr>
              <a:t>open</a:t>
            </a:r>
          </a:p>
        </p:txBody>
      </p:sp>
      <p:sp>
        <p:nvSpPr>
          <p:cNvPr id="50" name="TextBox 49">
            <a:extLst>
              <a:ext uri="{FF2B5EF4-FFF2-40B4-BE49-F238E27FC236}">
                <a16:creationId xmlns:a16="http://schemas.microsoft.com/office/drawing/2014/main" id="{EF18F469-FB3D-B543-92B0-32F1A4B8C286}"/>
              </a:ext>
            </a:extLst>
          </p:cNvPr>
          <p:cNvSpPr txBox="1"/>
          <p:nvPr/>
        </p:nvSpPr>
        <p:spPr>
          <a:xfrm>
            <a:off x="6655191" y="3619536"/>
            <a:ext cx="325730" cy="400110"/>
          </a:xfrm>
          <a:prstGeom prst="rect">
            <a:avLst/>
          </a:prstGeom>
          <a:noFill/>
        </p:spPr>
        <p:txBody>
          <a:bodyPr wrap="none" rtlCol="0">
            <a:spAutoFit/>
          </a:bodyPr>
          <a:lstStyle/>
          <a:p>
            <a:pPr algn="ctr"/>
            <a:r>
              <a:rPr lang="en-US" sz="2000" b="1" dirty="0">
                <a:latin typeface="Consolas" panose="020B0609020204030204" pitchFamily="49" charset="0"/>
                <a:cs typeface="Consolas" panose="020B0609020204030204" pitchFamily="49" charset="0"/>
              </a:rPr>
              <a:t>0</a:t>
            </a:r>
          </a:p>
        </p:txBody>
      </p:sp>
      <p:sp>
        <p:nvSpPr>
          <p:cNvPr id="51" name="TextBox 50">
            <a:extLst>
              <a:ext uri="{FF2B5EF4-FFF2-40B4-BE49-F238E27FC236}">
                <a16:creationId xmlns:a16="http://schemas.microsoft.com/office/drawing/2014/main" id="{80CB11B5-B941-FB49-B45C-C959D9180739}"/>
              </a:ext>
            </a:extLst>
          </p:cNvPr>
          <p:cNvSpPr txBox="1"/>
          <p:nvPr/>
        </p:nvSpPr>
        <p:spPr>
          <a:xfrm>
            <a:off x="5321933" y="3608212"/>
            <a:ext cx="1307542" cy="400110"/>
          </a:xfrm>
          <a:prstGeom prst="rect">
            <a:avLst/>
          </a:prstGeom>
          <a:noFill/>
        </p:spPr>
        <p:txBody>
          <a:bodyPr wrap="square" rtlCol="0">
            <a:spAutoFit/>
          </a:bodyPr>
          <a:lstStyle/>
          <a:p>
            <a:pPr algn="ctr"/>
            <a:r>
              <a:rPr lang="en-US" sz="2000" b="1" dirty="0">
                <a:latin typeface="Consolas" panose="020B0609020204030204" pitchFamily="49" charset="0"/>
                <a:cs typeface="Consolas" panose="020B0609020204030204" pitchFamily="49" charset="0"/>
              </a:rPr>
              <a:t>open</a:t>
            </a:r>
          </a:p>
        </p:txBody>
      </p:sp>
      <p:sp>
        <p:nvSpPr>
          <p:cNvPr id="52" name="TextBox 51">
            <a:extLst>
              <a:ext uri="{FF2B5EF4-FFF2-40B4-BE49-F238E27FC236}">
                <a16:creationId xmlns:a16="http://schemas.microsoft.com/office/drawing/2014/main" id="{D207BE13-E0AC-C64E-9DD8-18BF94BD5C21}"/>
              </a:ext>
            </a:extLst>
          </p:cNvPr>
          <p:cNvSpPr txBox="1"/>
          <p:nvPr/>
        </p:nvSpPr>
        <p:spPr>
          <a:xfrm>
            <a:off x="7696199" y="3621135"/>
            <a:ext cx="1323975" cy="400110"/>
          </a:xfrm>
          <a:prstGeom prst="rect">
            <a:avLst/>
          </a:prstGeom>
          <a:noFill/>
        </p:spPr>
        <p:txBody>
          <a:bodyPr wrap="square" rtlCol="0">
            <a:spAutoFit/>
          </a:bodyPr>
          <a:lstStyle/>
          <a:p>
            <a:pPr algn="ctr"/>
            <a:r>
              <a:rPr lang="en-US" sz="2000" b="1" dirty="0">
                <a:solidFill>
                  <a:schemeClr val="bg2"/>
                </a:solidFill>
                <a:latin typeface="Consolas" panose="020B0609020204030204" pitchFamily="49" charset="0"/>
                <a:cs typeface="Consolas" panose="020B0609020204030204" pitchFamily="49" charset="0"/>
              </a:rPr>
              <a:t>closing</a:t>
            </a:r>
          </a:p>
        </p:txBody>
      </p:sp>
      <p:sp>
        <p:nvSpPr>
          <p:cNvPr id="53" name="TextBox 52">
            <a:extLst>
              <a:ext uri="{FF2B5EF4-FFF2-40B4-BE49-F238E27FC236}">
                <a16:creationId xmlns:a16="http://schemas.microsoft.com/office/drawing/2014/main" id="{743CD21B-8A73-C74A-8985-EE0D447FFEB7}"/>
              </a:ext>
            </a:extLst>
          </p:cNvPr>
          <p:cNvSpPr txBox="1"/>
          <p:nvPr/>
        </p:nvSpPr>
        <p:spPr>
          <a:xfrm>
            <a:off x="6655192" y="4009278"/>
            <a:ext cx="325730" cy="400110"/>
          </a:xfrm>
          <a:prstGeom prst="rect">
            <a:avLst/>
          </a:prstGeom>
          <a:noFill/>
        </p:spPr>
        <p:txBody>
          <a:bodyPr wrap="none" rtlCol="0">
            <a:spAutoFit/>
          </a:bodyPr>
          <a:lstStyle/>
          <a:p>
            <a:pPr algn="ctr"/>
            <a:r>
              <a:rPr lang="en-US" sz="2000" b="1" dirty="0">
                <a:latin typeface="Consolas" panose="020B0609020204030204" pitchFamily="49" charset="0"/>
                <a:cs typeface="Consolas" panose="020B0609020204030204" pitchFamily="49" charset="0"/>
              </a:rPr>
              <a:t>0</a:t>
            </a:r>
          </a:p>
        </p:txBody>
      </p:sp>
      <p:sp>
        <p:nvSpPr>
          <p:cNvPr id="54" name="TextBox 53">
            <a:extLst>
              <a:ext uri="{FF2B5EF4-FFF2-40B4-BE49-F238E27FC236}">
                <a16:creationId xmlns:a16="http://schemas.microsoft.com/office/drawing/2014/main" id="{3E6795D6-B3B6-1948-A10F-FC7A55C77666}"/>
              </a:ext>
            </a:extLst>
          </p:cNvPr>
          <p:cNvSpPr txBox="1"/>
          <p:nvPr/>
        </p:nvSpPr>
        <p:spPr>
          <a:xfrm>
            <a:off x="5321933" y="3997954"/>
            <a:ext cx="1307542" cy="400110"/>
          </a:xfrm>
          <a:prstGeom prst="rect">
            <a:avLst/>
          </a:prstGeom>
          <a:noFill/>
        </p:spPr>
        <p:txBody>
          <a:bodyPr wrap="square" rtlCol="0">
            <a:spAutoFit/>
          </a:bodyPr>
          <a:lstStyle/>
          <a:p>
            <a:pPr algn="ctr"/>
            <a:r>
              <a:rPr lang="en-US" sz="2000" b="1" dirty="0">
                <a:latin typeface="Consolas" panose="020B0609020204030204" pitchFamily="49" charset="0"/>
                <a:cs typeface="Consolas" panose="020B0609020204030204" pitchFamily="49" charset="0"/>
              </a:rPr>
              <a:t>closing</a:t>
            </a:r>
          </a:p>
        </p:txBody>
      </p:sp>
      <p:sp>
        <p:nvSpPr>
          <p:cNvPr id="55" name="TextBox 54">
            <a:extLst>
              <a:ext uri="{FF2B5EF4-FFF2-40B4-BE49-F238E27FC236}">
                <a16:creationId xmlns:a16="http://schemas.microsoft.com/office/drawing/2014/main" id="{F2E7FF9D-41DF-BB40-B586-77BE1137A9B9}"/>
              </a:ext>
            </a:extLst>
          </p:cNvPr>
          <p:cNvSpPr txBox="1"/>
          <p:nvPr/>
        </p:nvSpPr>
        <p:spPr>
          <a:xfrm>
            <a:off x="7696199" y="4010877"/>
            <a:ext cx="1323975" cy="400110"/>
          </a:xfrm>
          <a:prstGeom prst="rect">
            <a:avLst/>
          </a:prstGeom>
          <a:noFill/>
        </p:spPr>
        <p:txBody>
          <a:bodyPr wrap="square" rtlCol="0">
            <a:spAutoFit/>
          </a:bodyPr>
          <a:lstStyle/>
          <a:p>
            <a:pPr algn="ctr"/>
            <a:r>
              <a:rPr lang="en-US" sz="2000" b="1" dirty="0">
                <a:solidFill>
                  <a:schemeClr val="bg2"/>
                </a:solidFill>
                <a:latin typeface="Consolas" panose="020B0609020204030204" pitchFamily="49" charset="0"/>
                <a:cs typeface="Consolas" panose="020B0609020204030204" pitchFamily="49" charset="0"/>
              </a:rPr>
              <a:t>closing</a:t>
            </a:r>
          </a:p>
        </p:txBody>
      </p:sp>
      <p:sp>
        <p:nvSpPr>
          <p:cNvPr id="60" name="TextBox 59">
            <a:extLst>
              <a:ext uri="{FF2B5EF4-FFF2-40B4-BE49-F238E27FC236}">
                <a16:creationId xmlns:a16="http://schemas.microsoft.com/office/drawing/2014/main" id="{92108367-75B6-1A49-9F05-658587AC6475}"/>
              </a:ext>
            </a:extLst>
          </p:cNvPr>
          <p:cNvSpPr txBox="1"/>
          <p:nvPr/>
        </p:nvSpPr>
        <p:spPr>
          <a:xfrm>
            <a:off x="6655192" y="4419190"/>
            <a:ext cx="325730" cy="400110"/>
          </a:xfrm>
          <a:prstGeom prst="rect">
            <a:avLst/>
          </a:prstGeom>
          <a:noFill/>
        </p:spPr>
        <p:txBody>
          <a:bodyPr wrap="none" rtlCol="0">
            <a:spAutoFit/>
          </a:bodyPr>
          <a:lstStyle/>
          <a:p>
            <a:pPr algn="ctr"/>
            <a:r>
              <a:rPr lang="en-US" sz="2000" b="1" dirty="0">
                <a:latin typeface="Consolas" panose="020B0609020204030204" pitchFamily="49" charset="0"/>
                <a:cs typeface="Consolas" panose="020B0609020204030204" pitchFamily="49" charset="0"/>
              </a:rPr>
              <a:t>1</a:t>
            </a:r>
          </a:p>
        </p:txBody>
      </p:sp>
      <p:sp>
        <p:nvSpPr>
          <p:cNvPr id="61" name="TextBox 60">
            <a:extLst>
              <a:ext uri="{FF2B5EF4-FFF2-40B4-BE49-F238E27FC236}">
                <a16:creationId xmlns:a16="http://schemas.microsoft.com/office/drawing/2014/main" id="{383A0A49-E98D-B743-879C-38103827494E}"/>
              </a:ext>
            </a:extLst>
          </p:cNvPr>
          <p:cNvSpPr txBox="1"/>
          <p:nvPr/>
        </p:nvSpPr>
        <p:spPr>
          <a:xfrm>
            <a:off x="5321933" y="4407866"/>
            <a:ext cx="1307542" cy="400110"/>
          </a:xfrm>
          <a:prstGeom prst="rect">
            <a:avLst/>
          </a:prstGeom>
          <a:noFill/>
        </p:spPr>
        <p:txBody>
          <a:bodyPr wrap="square" rtlCol="0">
            <a:spAutoFit/>
          </a:bodyPr>
          <a:lstStyle/>
          <a:p>
            <a:pPr algn="ctr"/>
            <a:r>
              <a:rPr lang="en-US" sz="2000" b="1" dirty="0">
                <a:latin typeface="Consolas" panose="020B0609020204030204" pitchFamily="49" charset="0"/>
                <a:cs typeface="Consolas" panose="020B0609020204030204" pitchFamily="49" charset="0"/>
              </a:rPr>
              <a:t>closing</a:t>
            </a:r>
          </a:p>
        </p:txBody>
      </p:sp>
      <p:sp>
        <p:nvSpPr>
          <p:cNvPr id="62" name="TextBox 61">
            <a:extLst>
              <a:ext uri="{FF2B5EF4-FFF2-40B4-BE49-F238E27FC236}">
                <a16:creationId xmlns:a16="http://schemas.microsoft.com/office/drawing/2014/main" id="{D094E1E9-216B-F64E-894D-DDF6FF4C5CCF}"/>
              </a:ext>
            </a:extLst>
          </p:cNvPr>
          <p:cNvSpPr txBox="1"/>
          <p:nvPr/>
        </p:nvSpPr>
        <p:spPr>
          <a:xfrm>
            <a:off x="7696199" y="4420789"/>
            <a:ext cx="1323975" cy="400110"/>
          </a:xfrm>
          <a:prstGeom prst="rect">
            <a:avLst/>
          </a:prstGeom>
          <a:noFill/>
        </p:spPr>
        <p:txBody>
          <a:bodyPr wrap="square" rtlCol="0">
            <a:spAutoFit/>
          </a:bodyPr>
          <a:lstStyle/>
          <a:p>
            <a:pPr algn="ctr"/>
            <a:r>
              <a:rPr lang="en-US" sz="2000" b="1" dirty="0">
                <a:solidFill>
                  <a:schemeClr val="bg2"/>
                </a:solidFill>
                <a:latin typeface="Consolas" panose="020B0609020204030204" pitchFamily="49" charset="0"/>
                <a:cs typeface="Consolas" panose="020B0609020204030204" pitchFamily="49" charset="0"/>
              </a:rPr>
              <a:t>opening</a:t>
            </a:r>
          </a:p>
        </p:txBody>
      </p:sp>
      <p:sp>
        <p:nvSpPr>
          <p:cNvPr id="63" name="TextBox 62">
            <a:extLst>
              <a:ext uri="{FF2B5EF4-FFF2-40B4-BE49-F238E27FC236}">
                <a16:creationId xmlns:a16="http://schemas.microsoft.com/office/drawing/2014/main" id="{E91DE241-F4C6-744D-9DA6-134EA64D3961}"/>
              </a:ext>
            </a:extLst>
          </p:cNvPr>
          <p:cNvSpPr txBox="1"/>
          <p:nvPr/>
        </p:nvSpPr>
        <p:spPr>
          <a:xfrm>
            <a:off x="7370468" y="4791531"/>
            <a:ext cx="325730" cy="400110"/>
          </a:xfrm>
          <a:prstGeom prst="rect">
            <a:avLst/>
          </a:prstGeom>
          <a:noFill/>
        </p:spPr>
        <p:txBody>
          <a:bodyPr wrap="none" rtlCol="0">
            <a:spAutoFit/>
          </a:bodyPr>
          <a:lstStyle/>
          <a:p>
            <a:pPr algn="ctr"/>
            <a:r>
              <a:rPr lang="en-US" sz="2000" b="1" dirty="0">
                <a:latin typeface="Consolas" panose="020B0609020204030204" pitchFamily="49" charset="0"/>
                <a:cs typeface="Consolas" panose="020B0609020204030204" pitchFamily="49" charset="0"/>
              </a:rPr>
              <a:t>1</a:t>
            </a:r>
          </a:p>
        </p:txBody>
      </p:sp>
      <p:sp>
        <p:nvSpPr>
          <p:cNvPr id="64" name="TextBox 63">
            <a:extLst>
              <a:ext uri="{FF2B5EF4-FFF2-40B4-BE49-F238E27FC236}">
                <a16:creationId xmlns:a16="http://schemas.microsoft.com/office/drawing/2014/main" id="{0BAEEB31-D72F-3544-AD43-EE7ACA8F0CFA}"/>
              </a:ext>
            </a:extLst>
          </p:cNvPr>
          <p:cNvSpPr txBox="1"/>
          <p:nvPr/>
        </p:nvSpPr>
        <p:spPr>
          <a:xfrm>
            <a:off x="5321933" y="4798818"/>
            <a:ext cx="1307542" cy="400110"/>
          </a:xfrm>
          <a:prstGeom prst="rect">
            <a:avLst/>
          </a:prstGeom>
          <a:noFill/>
        </p:spPr>
        <p:txBody>
          <a:bodyPr wrap="square" rtlCol="0">
            <a:spAutoFit/>
          </a:bodyPr>
          <a:lstStyle/>
          <a:p>
            <a:pPr algn="ctr"/>
            <a:r>
              <a:rPr lang="en-US" sz="2000" b="1" dirty="0">
                <a:latin typeface="Consolas" panose="020B0609020204030204" pitchFamily="49" charset="0"/>
                <a:cs typeface="Consolas" panose="020B0609020204030204" pitchFamily="49" charset="0"/>
              </a:rPr>
              <a:t>closing</a:t>
            </a:r>
          </a:p>
        </p:txBody>
      </p:sp>
      <p:sp>
        <p:nvSpPr>
          <p:cNvPr id="65" name="TextBox 64">
            <a:extLst>
              <a:ext uri="{FF2B5EF4-FFF2-40B4-BE49-F238E27FC236}">
                <a16:creationId xmlns:a16="http://schemas.microsoft.com/office/drawing/2014/main" id="{6BF1A202-FDD5-C645-B55C-A2E6A85DF6EF}"/>
              </a:ext>
            </a:extLst>
          </p:cNvPr>
          <p:cNvSpPr txBox="1"/>
          <p:nvPr/>
        </p:nvSpPr>
        <p:spPr>
          <a:xfrm>
            <a:off x="7696199" y="4798818"/>
            <a:ext cx="1323975" cy="400110"/>
          </a:xfrm>
          <a:prstGeom prst="rect">
            <a:avLst/>
          </a:prstGeom>
          <a:noFill/>
        </p:spPr>
        <p:txBody>
          <a:bodyPr wrap="square" rtlCol="0">
            <a:spAutoFit/>
          </a:bodyPr>
          <a:lstStyle/>
          <a:p>
            <a:pPr algn="ctr"/>
            <a:r>
              <a:rPr lang="en-US" sz="2000" b="1" dirty="0">
                <a:solidFill>
                  <a:schemeClr val="bg2"/>
                </a:solidFill>
                <a:latin typeface="Consolas" panose="020B0609020204030204" pitchFamily="49" charset="0"/>
                <a:cs typeface="Consolas" panose="020B0609020204030204" pitchFamily="49" charset="0"/>
              </a:rPr>
              <a:t>closed</a:t>
            </a:r>
          </a:p>
        </p:txBody>
      </p:sp>
      <p:sp>
        <p:nvSpPr>
          <p:cNvPr id="66" name="TextBox 65">
            <a:extLst>
              <a:ext uri="{FF2B5EF4-FFF2-40B4-BE49-F238E27FC236}">
                <a16:creationId xmlns:a16="http://schemas.microsoft.com/office/drawing/2014/main" id="{D50779AC-8B35-764F-AF18-ABBF7E7F4A64}"/>
              </a:ext>
            </a:extLst>
          </p:cNvPr>
          <p:cNvSpPr txBox="1"/>
          <p:nvPr/>
        </p:nvSpPr>
        <p:spPr>
          <a:xfrm>
            <a:off x="7370468" y="3997954"/>
            <a:ext cx="325730" cy="400110"/>
          </a:xfrm>
          <a:prstGeom prst="rect">
            <a:avLst/>
          </a:prstGeom>
          <a:noFill/>
        </p:spPr>
        <p:txBody>
          <a:bodyPr wrap="none" rtlCol="0">
            <a:spAutoFit/>
          </a:bodyPr>
          <a:lstStyle/>
          <a:p>
            <a:pPr algn="ctr"/>
            <a:r>
              <a:rPr lang="en-US" sz="2000" b="1" dirty="0">
                <a:latin typeface="Consolas" panose="020B0609020204030204" pitchFamily="49" charset="0"/>
                <a:cs typeface="Consolas" panose="020B0609020204030204" pitchFamily="49" charset="0"/>
              </a:rPr>
              <a:t>0</a:t>
            </a:r>
          </a:p>
        </p:txBody>
      </p:sp>
    </p:spTree>
    <p:extLst>
      <p:ext uri="{BB962C8B-B14F-4D97-AF65-F5344CB8AC3E}">
        <p14:creationId xmlns:p14="http://schemas.microsoft.com/office/powerpoint/2010/main" val="13798977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60" grpId="0"/>
      <p:bldP spid="61" grpId="0"/>
      <p:bldP spid="62" grpId="0"/>
      <p:bldP spid="63" grpId="0"/>
      <p:bldP spid="64" grpId="0"/>
      <p:bldP spid="65" grpId="0"/>
      <p:bldP spid="66" grpId="0"/>
    </p:bldLst>
  </p:timing>
</p:sld>
</file>

<file path=ppt/theme/theme1.xml><?xml version="1.0" encoding="utf-8"?>
<a:theme xmlns:a="http://schemas.openxmlformats.org/drawingml/2006/main" name="1_02 - C - Basics">
  <a:themeElements>
    <a:clrScheme name="Custom 2">
      <a:dk1>
        <a:srgbClr val="000000"/>
      </a:dk1>
      <a:lt1>
        <a:srgbClr val="FFFFFF"/>
      </a:lt1>
      <a:dk2>
        <a:srgbClr val="3B481E"/>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Segoe WP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lides_fall_2017" id="{93D034CE-FEB5-4D4D-96F7-6B7F8A5EB99A}" vid="{194AE869-5029-ED49-81EA-C574BDDBE6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39632</TotalTime>
  <Words>2753</Words>
  <Application>Microsoft Macintosh PowerPoint</Application>
  <PresentationFormat>On-screen Show (16:10)</PresentationFormat>
  <Paragraphs>620</Paragraphs>
  <Slides>27</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Consolas</vt:lpstr>
      <vt:lpstr>Courier New</vt:lpstr>
      <vt:lpstr>Segoe UI</vt:lpstr>
      <vt:lpstr>Segoe WP Semibold</vt:lpstr>
      <vt:lpstr>Trebuchet MS</vt:lpstr>
      <vt:lpstr>Wingdings</vt:lpstr>
      <vt:lpstr>1_02 - C - Basics</vt:lpstr>
      <vt:lpstr>FSMs and Multiplication</vt:lpstr>
      <vt:lpstr>Class announcements</vt:lpstr>
      <vt:lpstr>States and Transitions</vt:lpstr>
      <vt:lpstr>Characterizing the blinky</vt:lpstr>
      <vt:lpstr>More states</vt:lpstr>
      <vt:lpstr>Automatic Caution Door</vt:lpstr>
      <vt:lpstr>More abstractly…</vt:lpstr>
      <vt:lpstr>It's getting cluttered</vt:lpstr>
      <vt:lpstr>The door controller (animated)</vt:lpstr>
      <vt:lpstr>idc</vt:lpstr>
      <vt:lpstr>Finite State Machines (FSMs)</vt:lpstr>
      <vt:lpstr>What's a Finite State Machine (FSM)?</vt:lpstr>
      <vt:lpstr>A repeating pattern</vt:lpstr>
      <vt:lpstr>Yo dawg I heard you like FSMs</vt:lpstr>
      <vt:lpstr>The big picture</vt:lpstr>
      <vt:lpstr>There are lots of states</vt:lpstr>
      <vt:lpstr>What's the limit?</vt:lpstr>
      <vt:lpstr>Multiplication time check: ≤45 min</vt:lpstr>
      <vt:lpstr>Multiplication by repeated addition</vt:lpstr>
      <vt:lpstr>Back to grade school</vt:lpstr>
      <vt:lpstr>Just like you remember</vt:lpstr>
      <vt:lpstr>Wait, why does this work?</vt:lpstr>
      <vt:lpstr>How many bits?</vt:lpstr>
      <vt:lpstr>How (and why) MIPS does it</vt:lpstr>
      <vt:lpstr>What works on paper isn’t always the best way…</vt:lpstr>
      <vt:lpstr>The shape of an algorithm</vt:lpstr>
      <vt:lpstr>Pros and Cons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Computer Organization and Assembly!</dc:title>
  <dc:creator>Billingsley, Jarrett F</dc:creator>
  <cp:lastModifiedBy>Billingsley, Jarrett F</cp:lastModifiedBy>
  <cp:revision>663</cp:revision>
  <cp:lastPrinted>2017-09-07T03:08:04Z</cp:lastPrinted>
  <dcterms:created xsi:type="dcterms:W3CDTF">2017-08-16T23:52:35Z</dcterms:created>
  <dcterms:modified xsi:type="dcterms:W3CDTF">2024-03-20T18:14:50Z</dcterms:modified>
</cp:coreProperties>
</file>